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0" r:id="rId1"/>
  </p:sldMasterIdLst>
  <p:notesMasterIdLst>
    <p:notesMasterId r:id="rId61"/>
  </p:notesMasterIdLst>
  <p:handoutMasterIdLst>
    <p:handoutMasterId r:id="rId62"/>
  </p:handoutMasterIdLst>
  <p:sldIdLst>
    <p:sldId id="724" r:id="rId2"/>
    <p:sldId id="770" r:id="rId3"/>
    <p:sldId id="726" r:id="rId4"/>
    <p:sldId id="771" r:id="rId5"/>
    <p:sldId id="772" r:id="rId6"/>
    <p:sldId id="729" r:id="rId7"/>
    <p:sldId id="727" r:id="rId8"/>
    <p:sldId id="728" r:id="rId9"/>
    <p:sldId id="730" r:id="rId10"/>
    <p:sldId id="774" r:id="rId11"/>
    <p:sldId id="775" r:id="rId12"/>
    <p:sldId id="776" r:id="rId13"/>
    <p:sldId id="777" r:id="rId14"/>
    <p:sldId id="324" r:id="rId15"/>
    <p:sldId id="704" r:id="rId16"/>
    <p:sldId id="712" r:id="rId17"/>
    <p:sldId id="731" r:id="rId18"/>
    <p:sldId id="798" r:id="rId19"/>
    <p:sldId id="732" r:id="rId20"/>
    <p:sldId id="733" r:id="rId21"/>
    <p:sldId id="734" r:id="rId22"/>
    <p:sldId id="778" r:id="rId23"/>
    <p:sldId id="779" r:id="rId24"/>
    <p:sldId id="780" r:id="rId25"/>
    <p:sldId id="781" r:id="rId26"/>
    <p:sldId id="782" r:id="rId27"/>
    <p:sldId id="708" r:id="rId28"/>
    <p:sldId id="705" r:id="rId29"/>
    <p:sldId id="800" r:id="rId30"/>
    <p:sldId id="713" r:id="rId31"/>
    <p:sldId id="741" r:id="rId32"/>
    <p:sldId id="742" r:id="rId33"/>
    <p:sldId id="743" r:id="rId34"/>
    <p:sldId id="783" r:id="rId35"/>
    <p:sldId id="784" r:id="rId36"/>
    <p:sldId id="785" r:id="rId37"/>
    <p:sldId id="786" r:id="rId38"/>
    <p:sldId id="787" r:id="rId39"/>
    <p:sldId id="789" r:id="rId40"/>
    <p:sldId id="788" r:id="rId41"/>
    <p:sldId id="790" r:id="rId42"/>
    <p:sldId id="791" r:id="rId43"/>
    <p:sldId id="792" r:id="rId44"/>
    <p:sldId id="793" r:id="rId45"/>
    <p:sldId id="794" r:id="rId46"/>
    <p:sldId id="795" r:id="rId47"/>
    <p:sldId id="714" r:id="rId48"/>
    <p:sldId id="765" r:id="rId49"/>
    <p:sldId id="718" r:id="rId50"/>
    <p:sldId id="797" r:id="rId51"/>
    <p:sldId id="750" r:id="rId52"/>
    <p:sldId id="764" r:id="rId53"/>
    <p:sldId id="773" r:id="rId54"/>
    <p:sldId id="766" r:id="rId55"/>
    <p:sldId id="721" r:id="rId56"/>
    <p:sldId id="768" r:id="rId57"/>
    <p:sldId id="799" r:id="rId58"/>
    <p:sldId id="769" r:id="rId59"/>
    <p:sldId id="722" r:id="rId60"/>
  </p:sldIdLst>
  <p:sldSz cx="12192000" cy="6858000"/>
  <p:notesSz cx="7010400" cy="92964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  <p15:guide id="4" orient="horz" pos="391" userDrawn="1">
          <p15:clr>
            <a:srgbClr val="A4A3A4"/>
          </p15:clr>
        </p15:guide>
        <p15:guide id="5" orient="horz" pos="1661" userDrawn="1">
          <p15:clr>
            <a:srgbClr val="A4A3A4"/>
          </p15:clr>
        </p15:guide>
        <p15:guide id="6" orient="horz" pos="2341" userDrawn="1">
          <p15:clr>
            <a:srgbClr val="A4A3A4"/>
          </p15:clr>
        </p15:guide>
        <p15:guide id="7" pos="2298" userDrawn="1">
          <p15:clr>
            <a:srgbClr val="A4A3A4"/>
          </p15:clr>
        </p15:guide>
        <p15:guide id="8" orient="horz" pos="3929" userDrawn="1">
          <p15:clr>
            <a:srgbClr val="A4A3A4"/>
          </p15:clr>
        </p15:guide>
        <p15:guide id="9" pos="1118" userDrawn="1">
          <p15:clr>
            <a:srgbClr val="A4A3A4"/>
          </p15:clr>
        </p15:guide>
        <p15:guide id="10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stas  Michael" initials="CM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06A"/>
    <a:srgbClr val="F4F4F4"/>
    <a:srgbClr val="6090A4"/>
    <a:srgbClr val="0099FF"/>
    <a:srgbClr val="FF9900"/>
    <a:srgbClr val="99FFCC"/>
    <a:srgbClr val="4472C4"/>
    <a:srgbClr val="F3BF9B"/>
    <a:srgbClr val="AC83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2" autoAdjust="0"/>
    <p:restoredTop sz="84766" autoAdjust="0"/>
  </p:normalViewPr>
  <p:slideViewPr>
    <p:cSldViewPr>
      <p:cViewPr varScale="1">
        <p:scale>
          <a:sx n="98" d="100"/>
          <a:sy n="98" d="100"/>
        </p:scale>
        <p:origin x="1128" y="78"/>
      </p:cViewPr>
      <p:guideLst>
        <p:guide pos="438"/>
        <p:guide pos="7242"/>
        <p:guide orient="horz" pos="391"/>
        <p:guide orient="horz" pos="1661"/>
        <p:guide orient="horz" pos="2341"/>
        <p:guide pos="2298"/>
        <p:guide orient="horz" pos="3929"/>
        <p:guide pos="1118"/>
        <p:guide pos="39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0" d="100"/>
          <a:sy n="120" d="100"/>
        </p:scale>
        <p:origin x="4136" y="10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" y="3"/>
            <a:ext cx="3037840" cy="46482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9" y="3"/>
            <a:ext cx="3037840" cy="46482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A14D40A7-5068-4A96-9F46-21EFDBF22490}" type="datetimeFigureOut">
              <a:rPr lang="el-GR" smtClean="0"/>
              <a:pPr/>
              <a:t>7/12/2021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0" y="8829970"/>
            <a:ext cx="3037840" cy="46482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9" y="8829970"/>
            <a:ext cx="3037840" cy="46482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0B098B42-E528-42CC-BE71-F622206A9DF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6899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" y="4"/>
            <a:ext cx="3037840" cy="46643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9" y="4"/>
            <a:ext cx="3037840" cy="46643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2C5A581E-04C3-41C2-BF94-1A87674032E7}" type="datetimeFigureOut">
              <a:rPr lang="en-GB" smtClean="0"/>
              <a:pPr/>
              <a:t>07/12/2021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6"/>
            <a:ext cx="5608320" cy="3660458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" y="8829975"/>
            <a:ext cx="3037840" cy="46643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9" y="8829975"/>
            <a:ext cx="3037840" cy="46643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7549E99B-50E5-4897-AE3B-26B0EB6612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175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Λίνκ: </a:t>
            </a:r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802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746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845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444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961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486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el-GR" dirty="0">
              <a:solidFill>
                <a:srgbClr val="20506A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l-GR" sz="3200" dirty="0"/>
              <a:t>Φυσικά και Νομικά πρόσωπα </a:t>
            </a:r>
            <a:r>
              <a:rPr lang="el-GR" sz="2300" dirty="0">
                <a:effectLst/>
                <a:ea typeface="Times New Roman" panose="02020603050405020304" pitchFamily="18" charset="0"/>
              </a:rPr>
              <a:t>(περιλαμβάνονται οργανισμοί και σωματεία)</a:t>
            </a:r>
            <a:endParaRPr lang="el-GR" sz="2300" dirty="0"/>
          </a:p>
          <a:p>
            <a:pPr>
              <a:spcBef>
                <a:spcPts val="1200"/>
              </a:spcBef>
            </a:pPr>
            <a:r>
              <a:rPr lang="el-GR" dirty="0">
                <a:solidFill>
                  <a:srgbClr val="20506A"/>
                </a:solidFill>
              </a:rPr>
              <a:t>Τι περιέχει</a:t>
            </a:r>
            <a:r>
              <a:rPr lang="en-US" dirty="0">
                <a:solidFill>
                  <a:srgbClr val="20506A"/>
                </a:solidFill>
              </a:rPr>
              <a:t>: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l-GR" sz="3200" dirty="0"/>
              <a:t>Αποσύρεις αυτοκίνητο (Μ1, Ν1) και δικαιούσαι – 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l-GR" sz="2800" dirty="0"/>
              <a:t>Επιχορήγηση για αγορά υβριδικού αυτοκινήτου Μ1 με ρευματολήπτη («</a:t>
            </a:r>
            <a:r>
              <a:rPr lang="en-US" sz="2800" dirty="0"/>
              <a:t>hybrid – plug-in </a:t>
            </a:r>
            <a:r>
              <a:rPr lang="el-GR" sz="2800" dirty="0"/>
              <a:t>»), ή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l-GR" sz="2800" dirty="0"/>
              <a:t>Επιχορήγηση για αγορά ηλεκτρικού ποδηλάτου (υποβοηθούμενης ποδηλάτησης), ή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l-GR" sz="2800" dirty="0"/>
              <a:t>Δωρεάν διακίνηση με λεωφορεία (υπεραστικά και αστικά).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040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el-GR" dirty="0">
              <a:solidFill>
                <a:srgbClr val="20506A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l-GR" sz="3200" dirty="0"/>
              <a:t>Φυσικά και Νομικά πρόσωπα </a:t>
            </a:r>
            <a:r>
              <a:rPr lang="el-GR" sz="2300" dirty="0">
                <a:effectLst/>
                <a:ea typeface="Times New Roman" panose="02020603050405020304" pitchFamily="18" charset="0"/>
              </a:rPr>
              <a:t>(περιλαμβάνονται οργανισμοί και σωματεία)</a:t>
            </a:r>
            <a:endParaRPr lang="el-GR" sz="2300" dirty="0"/>
          </a:p>
          <a:p>
            <a:pPr>
              <a:spcBef>
                <a:spcPts val="1200"/>
              </a:spcBef>
            </a:pPr>
            <a:r>
              <a:rPr lang="el-GR" dirty="0">
                <a:solidFill>
                  <a:srgbClr val="20506A"/>
                </a:solidFill>
              </a:rPr>
              <a:t>Τι περιέχει</a:t>
            </a:r>
            <a:r>
              <a:rPr lang="en-US" dirty="0">
                <a:solidFill>
                  <a:srgbClr val="20506A"/>
                </a:solidFill>
              </a:rPr>
              <a:t>: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l-GR" sz="3200" dirty="0"/>
              <a:t>Αποσύρεις αυτοκίνητο (Μ1, Ν1) και δικαιούσαι – 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l-GR" sz="2800" dirty="0"/>
              <a:t>Επιχορήγηση για αγορά υβριδικού αυτοκινήτου Μ1 με ρευματολήπτη («</a:t>
            </a:r>
            <a:r>
              <a:rPr lang="en-US" sz="2800" dirty="0"/>
              <a:t>hybrid – plug-in </a:t>
            </a:r>
            <a:r>
              <a:rPr lang="el-GR" sz="2800" dirty="0"/>
              <a:t>»), ή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l-GR" sz="2800" dirty="0"/>
              <a:t>Επιχορήγηση για αγορά ηλεκτρικού ποδηλάτου (υποβοηθούμενης ποδηλάτησης), ή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l-GR" sz="2800" dirty="0"/>
              <a:t>Δωρεάν διακίνηση με λεωφορεία (υπεραστικά και αστικά).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880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9137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</a:rPr>
              <a:t>Φυσικά πρόσωπα δικαιούνται μόνο 1 αίτηση για </a:t>
            </a:r>
            <a:r>
              <a:rPr lang="el-GR" sz="1400" dirty="0">
                <a:latin typeface="Arial" panose="020B0604020202020204" pitchFamily="34" charset="0"/>
              </a:rPr>
              <a:t>αυτοκίνητο (κατηγορίες Η1 έως Η8 και Η10 έως Η13) και επιπρόσθετα 1 αίτηση για μοτοποδήλατο/μοτοσικλέτα </a:t>
            </a: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</a:rPr>
              <a:t>(κατηγορία Η9) και 1 αίτηση για ηλεκτρικό ποδήλατο (κατηγορία Η14)</a:t>
            </a:r>
            <a:r>
              <a:rPr lang="el-G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</a:rPr>
              <a:t>Νομικά πρόσωπα δικαιούνται 4 αιτήσεις (δεν δικαιούνται για ηλεκτρικό ποδήλατο) – ισχύουν οι κανόνες </a:t>
            </a:r>
            <a:r>
              <a:rPr lang="el-GR" dirty="0">
                <a:latin typeface="Arial" panose="020B0604020202020204" pitchFamily="34" charset="0"/>
              </a:rPr>
              <a:t>Ενίσχυσης Ήσσονος Σημασίας,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Αιτήσεις που είχαν υποβληθεί σε προηγούμενα σχέδια/προκηρύξεις </a:t>
            </a:r>
            <a:r>
              <a:rPr lang="el-GR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ΔΕΝ</a:t>
            </a:r>
            <a:r>
              <a:rPr lang="el-G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ισχύουν,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l-GR" dirty="0">
                <a:latin typeface="Arial" panose="020B0604020202020204" pitchFamily="34" charset="0"/>
              </a:rPr>
              <a:t>Όσοι εγκριθούν προκαταρκτικά, θα έχουν 2 μήνες να προσκομίσουν βεβαίωση, ότι έχουν προβεί σε παραγγελία (αν δεν το πράξουν η προκαταρκτική έγκριση ακυρώνεται)</a:t>
            </a:r>
            <a:r>
              <a:rPr lang="el-G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el-GR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Όσοι έχουν «τελική έγκριση» θα έχουν 12 μήνες να την υλοποιήσουν (για ηλεκτρικά ποδήλατα 6 μήνες),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</a:rPr>
              <a:t>ΛΕΠΤΟΜΕΡΕΙΕΣ ΣΤΟΝ ΟΔΗΓΟ – Ιστοσελίδα ΤΟΜ.</a:t>
            </a:r>
            <a:endParaRPr lang="el-GR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0356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490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I</a:t>
            </a:r>
            <a:r>
              <a:rPr lang="en-US" dirty="0"/>
              <a:t>CCT : International Council on Clean Transportation</a:t>
            </a:r>
            <a:endParaRPr lang="en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436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8429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8704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94227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7430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381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2233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4158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2546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0742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021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Γιατί και μεταχειρισμένα ηλεκτρικά στο Σχέδιο?</a:t>
            </a:r>
            <a:endParaRPr lang="en-CY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Y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	Για διασφάλιση της επίτευξης των στόχων που δηλώθηκαν στο ΤΑΑ:</a:t>
            </a:r>
            <a:endParaRPr lang="en-CY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(α) 	Σοβαρό ενδεχόμενο να μην καλύπτει ο αριθμός καινούργιων που έχουν στη διάθεση τους να πουλήσουν οι εισαγωγείς καινούργιων στα αρχικά στάδια (η αγορά ηλεκτρικού στην Κύπρο δεν έχει ακόμη αναπτυχθεί),</a:t>
            </a:r>
            <a:endParaRPr lang="en-CY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(β) 	Μεγάλη πλειοψηφία καινούργιων ηλεκτρικών είναι ακόμη πολύ ακριβά,</a:t>
            </a:r>
            <a:endParaRPr lang="en-CY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Y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Δοκιμαστικά στην 1</a:t>
            </a:r>
            <a:r>
              <a:rPr lang="el-G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προκήρυξη.</a:t>
            </a:r>
            <a:endParaRPr lang="en-CY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Y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	Παράδειγμα και άλλων κρατών μελών:</a:t>
            </a:r>
            <a:endParaRPr lang="en-CY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Γερμανία</a:t>
            </a:r>
            <a:endParaRPr lang="en-CY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Γαλλία</a:t>
            </a:r>
            <a:endParaRPr lang="en-CY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Ολλανδία</a:t>
            </a:r>
            <a:endParaRPr lang="en-CY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Λετονία</a:t>
            </a:r>
            <a:endParaRPr lang="en-CY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Y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	Για να δοθεί ευκαιρία και σε αγοραστές μεσαίου εισοδήματος να επιλέξουν ηλεκτρικό. Ο λόγος είναι ότι, ιδιαίτερα στα αρχικά στάδια, «</a:t>
            </a:r>
            <a:r>
              <a:rPr lang="el-G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 ηλεκτροκίνηση δεν πρέπει να είναι μόνο για τους λίγους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για να διαδοθεί η ηλεκτροκίνηση ώστε να βοηθηθεί παράλληλα η ανάπτυξη της υποδομής φόρτισης καθώς και άλλων θεμάτων, όπως η εμπλοκή ιδιωτών μηχανικών στο θέμα, για εκπαίδευση τους κλπ. </a:t>
            </a:r>
            <a:endParaRPr lang="en-CY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53620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1968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5011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45405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28513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Κατηγορίες Η1 – Η4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</a:rPr>
              <a:t>Κ</a:t>
            </a:r>
            <a:r>
              <a:rPr lang="el-G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αινούργιο κατηγορίας Μ1 με Πιστοποιητικό Συμμόρφωσης ΕΕ,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</a:rPr>
              <a:t>Τ</a:t>
            </a:r>
            <a:r>
              <a:rPr lang="el-G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ιμή αγοράς, περιλαμβανομένου του Φ.Π.Α., δεν υπερβαίνει τα €80.000.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Κατηγορίες Η5 – Η8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Μεταχειρισμένο κατηγορίας Μ1, Ευρωπαϊκών ή Ιαπωνικών Προδιαγραφών,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</a:rPr>
              <a:t>Τ</a:t>
            </a:r>
            <a:r>
              <a:rPr lang="el-G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ιμή αγοράς</a:t>
            </a:r>
            <a:r>
              <a:rPr lang="el-GR" dirty="0">
                <a:latin typeface="Arial" panose="020B0604020202020204" pitchFamily="34" charset="0"/>
              </a:rPr>
              <a:t>, περιλαμβανομένου του Φ.Π.Α., δεν υπερβαίνει τα €50.000,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latin typeface="Arial" panose="020B0604020202020204" pitchFamily="34" charset="0"/>
              </a:rPr>
              <a:t>Ημερομηνία πρώτης εγγραφής</a:t>
            </a:r>
            <a:r>
              <a:rPr lang="en-US" dirty="0">
                <a:latin typeface="Arial" panose="020B0604020202020204" pitchFamily="34" charset="0"/>
              </a:rPr>
              <a:t>:</a:t>
            </a:r>
            <a:r>
              <a:rPr lang="el-GR" dirty="0">
                <a:latin typeface="Arial" panose="020B0604020202020204" pitchFamily="34" charset="0"/>
              </a:rPr>
              <a:t> 1η Ιανουαρίου 2019 ή μεταγενέστερη.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Κατηγορίες Η9 – Η14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</a:rPr>
              <a:t>Καινούργια,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Για ηλεκτρικό ποδήλατο ή τιμή αγοράς, περιλαμβανομένου του Φ.Π.Α., δεν υπερβαίνει τα €6.000.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0326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Κατηγορίες Η1 – Η4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</a:rPr>
              <a:t>Κ</a:t>
            </a:r>
            <a:r>
              <a:rPr lang="el-G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αινούργιο κατηγορίας Μ1 με Πιστοποιητικό Συμμόρφωσης ΕΕ,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</a:rPr>
              <a:t>Τ</a:t>
            </a:r>
            <a:r>
              <a:rPr lang="el-G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ιμή αγοράς, περιλαμβανομένου του Φ.Π.Α., δεν υπερβαίνει τα €80.000.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Κατηγορίες Η5 – Η8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Μεταχειρισμένο κατηγορίας Μ1, Ευρωπαϊκών ή Ιαπωνικών Προδιαγραφών,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</a:rPr>
              <a:t>Τ</a:t>
            </a:r>
            <a:r>
              <a:rPr lang="el-G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ιμή αγοράς</a:t>
            </a:r>
            <a:r>
              <a:rPr lang="el-GR" dirty="0">
                <a:latin typeface="Arial" panose="020B0604020202020204" pitchFamily="34" charset="0"/>
              </a:rPr>
              <a:t>, περιλαμβανομένου του Φ.Π.Α., δεν υπερβαίνει τα €50.000,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latin typeface="Arial" panose="020B0604020202020204" pitchFamily="34" charset="0"/>
              </a:rPr>
              <a:t>Ημερομηνία πρώτης εγγραφής</a:t>
            </a:r>
            <a:r>
              <a:rPr lang="en-US" dirty="0">
                <a:latin typeface="Arial" panose="020B0604020202020204" pitchFamily="34" charset="0"/>
              </a:rPr>
              <a:t>:</a:t>
            </a:r>
            <a:r>
              <a:rPr lang="el-GR" dirty="0">
                <a:latin typeface="Arial" panose="020B0604020202020204" pitchFamily="34" charset="0"/>
              </a:rPr>
              <a:t> 1η Ιανουαρίου 2019 ή μεταγενέστερη.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Κατηγορίες Η9 – Η14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</a:rPr>
              <a:t>Καινούργια,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Για ηλεκτρικό ποδήλατο ή τιμή αγοράς, περιλαμβανομένου του Φ.Π.Α., δεν υπερβαίνει τα €6.000.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2884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8606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el-GR" dirty="0">
              <a:solidFill>
                <a:srgbClr val="20506A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l-GR" sz="3200" dirty="0"/>
              <a:t>Φυσικά και Νομικά πρόσωπα </a:t>
            </a:r>
            <a:r>
              <a:rPr lang="el-GR" sz="2300" dirty="0">
                <a:effectLst/>
                <a:ea typeface="Times New Roman" panose="02020603050405020304" pitchFamily="18" charset="0"/>
              </a:rPr>
              <a:t>(περιλαμβάνονται οργανισμοί και σωματεία)</a:t>
            </a:r>
            <a:endParaRPr lang="el-GR" sz="2300" dirty="0"/>
          </a:p>
          <a:p>
            <a:pPr>
              <a:spcBef>
                <a:spcPts val="1200"/>
              </a:spcBef>
            </a:pPr>
            <a:r>
              <a:rPr lang="el-GR" dirty="0">
                <a:solidFill>
                  <a:srgbClr val="20506A"/>
                </a:solidFill>
              </a:rPr>
              <a:t>Τι περιέχει</a:t>
            </a:r>
            <a:r>
              <a:rPr lang="en-US" dirty="0">
                <a:solidFill>
                  <a:srgbClr val="20506A"/>
                </a:solidFill>
              </a:rPr>
              <a:t>: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l-GR" sz="3200" dirty="0"/>
              <a:t>Αποσύρεις αυτοκίνητο (Μ1, Ν1) και δικαιούσαι – 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l-GR" sz="2800" dirty="0"/>
              <a:t>Επιχορήγηση για αγορά υβριδικού αυτοκινήτου Μ1 με ρευματολήπτη («</a:t>
            </a:r>
            <a:r>
              <a:rPr lang="en-US" sz="2800" dirty="0"/>
              <a:t>hybrid – plug-in </a:t>
            </a:r>
            <a:r>
              <a:rPr lang="el-GR" sz="2800" dirty="0"/>
              <a:t>»), ή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l-GR" sz="2800" dirty="0"/>
              <a:t>Επιχορήγηση για αγορά ηλεκτρικού ποδηλάτου (υποβοηθούμενης ποδηλάτησης), ή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l-GR" sz="2800" dirty="0"/>
              <a:t>Δωρεάν διακίνηση με λεωφορεία (υπεραστικά και αστικά).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6959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el-GR" dirty="0">
              <a:solidFill>
                <a:srgbClr val="20506A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l-GR" sz="3200" dirty="0"/>
              <a:t>Φυσικά και Νομικά πρόσωπα </a:t>
            </a:r>
            <a:r>
              <a:rPr lang="el-GR" sz="2300" dirty="0">
                <a:effectLst/>
                <a:ea typeface="Times New Roman" panose="02020603050405020304" pitchFamily="18" charset="0"/>
              </a:rPr>
              <a:t>(περιλαμβάνονται οργανισμοί και σωματεία)</a:t>
            </a:r>
            <a:endParaRPr lang="el-GR" sz="2300" dirty="0"/>
          </a:p>
          <a:p>
            <a:pPr>
              <a:spcBef>
                <a:spcPts val="1200"/>
              </a:spcBef>
            </a:pPr>
            <a:r>
              <a:rPr lang="el-GR" dirty="0">
                <a:solidFill>
                  <a:srgbClr val="20506A"/>
                </a:solidFill>
              </a:rPr>
              <a:t>Τι περιέχει</a:t>
            </a:r>
            <a:r>
              <a:rPr lang="en-US" dirty="0">
                <a:solidFill>
                  <a:srgbClr val="20506A"/>
                </a:solidFill>
              </a:rPr>
              <a:t>: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l-GR" sz="3200" dirty="0"/>
              <a:t>Αποσύρεις αυτοκίνητο (Μ1, Ν1) και δικαιούσαι – 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l-GR" sz="2800" dirty="0"/>
              <a:t>Επιχορήγηση για αγορά υβριδικού αυτοκινήτου Μ1 με ρευματολήπτη («</a:t>
            </a:r>
            <a:r>
              <a:rPr lang="en-US" sz="2800" dirty="0"/>
              <a:t>hybrid – plug-in </a:t>
            </a:r>
            <a:r>
              <a:rPr lang="el-GR" sz="2800" dirty="0"/>
              <a:t>»), ή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l-GR" sz="2800" dirty="0"/>
              <a:t>Επιχορήγηση για αγορά ηλεκτρικού ποδηλάτου (υποβοηθούμενης ποδηλάτησης), ή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l-GR" sz="2800" dirty="0"/>
              <a:t>Δωρεάν διακίνηση με λεωφορεία (υπεραστικά και αστικά).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6479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l-GR" sz="4000" dirty="0"/>
              <a:t>Φυσικά και Νομικά πρόσωπα </a:t>
            </a:r>
            <a:r>
              <a:rPr lang="el-GR" sz="3200" dirty="0">
                <a:effectLst/>
                <a:ea typeface="Times New Roman" panose="02020603050405020304" pitchFamily="18" charset="0"/>
              </a:rPr>
              <a:t>(περιλαμβάνονται οργανισμοί και σωματεία)</a:t>
            </a:r>
            <a:endParaRPr lang="el-GR" sz="3200" dirty="0"/>
          </a:p>
          <a:p>
            <a:pPr>
              <a:spcBef>
                <a:spcPts val="1200"/>
              </a:spcBef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Τι περιέχει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l-GR" sz="3200" dirty="0"/>
              <a:t>Με τη μέθοδο «προτεραιότητα στον 1</a:t>
            </a:r>
            <a:r>
              <a:rPr lang="el-GR" sz="3200" baseline="30000" dirty="0"/>
              <a:t>ο</a:t>
            </a:r>
            <a:r>
              <a:rPr lang="el-GR" sz="3200" dirty="0"/>
              <a:t>»–«</a:t>
            </a:r>
            <a:r>
              <a:rPr lang="en-US" sz="3200" dirty="0"/>
              <a:t>first come first served</a:t>
            </a:r>
            <a:r>
              <a:rPr lang="el-GR" sz="3200" dirty="0"/>
              <a:t>» – 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l-GR" sz="2800" dirty="0"/>
              <a:t>Επιχορήγηση για αγορά</a:t>
            </a:r>
            <a:r>
              <a:rPr lang="en-US" sz="2800" dirty="0"/>
              <a:t> </a:t>
            </a:r>
            <a:r>
              <a:rPr lang="el-GR" sz="2800" dirty="0"/>
              <a:t>ηλεκτρικού οχήματος (Μ1, Μ2, Μ3, Ν1, </a:t>
            </a:r>
            <a:r>
              <a:rPr lang="en-US" sz="2800" dirty="0"/>
              <a:t>L – </a:t>
            </a:r>
            <a:r>
              <a:rPr lang="el-GR" sz="2800" dirty="0"/>
              <a:t>όπως περιγράφονται αναλυτικά σε επόμενη διαφάνεια) ή, 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l-GR" sz="2800" dirty="0"/>
              <a:t>Επιχορήγηση για αγορά ηλεκτρικού ποδηλάτου (υποβοηθούμενης ποδηλάτησης).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6720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latin typeface="Arial" panose="020B0604020202020204" pitchFamily="34" charset="0"/>
                <a:ea typeface="Times New Roman" panose="02020603050405020304" pitchFamily="18" charset="0"/>
              </a:rPr>
              <a:t>12 ετών (από 1</a:t>
            </a:r>
            <a:r>
              <a:rPr lang="el-GR" sz="12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η</a:t>
            </a:r>
            <a:r>
              <a:rPr lang="el-GR" sz="1200" dirty="0">
                <a:latin typeface="Arial" panose="020B0604020202020204" pitchFamily="34" charset="0"/>
                <a:ea typeface="Times New Roman" panose="02020603050405020304" pitchFamily="18" charset="0"/>
              </a:rPr>
              <a:t> εγγραφή σε οποιαδήποτε χώρα)</a:t>
            </a: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</a:p>
          <a:p>
            <a:endParaRPr lang="el-G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• Ακινητοποιημένο: </a:t>
            </a:r>
            <a:r>
              <a:rPr lang="el-GR" sz="1200" dirty="0">
                <a:latin typeface="Arial" panose="020B0604020202020204" pitchFamily="34" charset="0"/>
                <a:ea typeface="Times New Roman" panose="02020603050405020304" pitchFamily="18" charset="0"/>
              </a:rPr>
              <a:t>και να υπήρχε για αυτό ισχύουσα άδεια κυκλοφορίας για οποιαδήποτε περίοδο εντός των τελευταίων δεκαοχτώ (18) μηνών από την ημέρα έναρξης αιτήσεων,</a:t>
            </a:r>
          </a:p>
          <a:p>
            <a:endParaRPr lang="el-G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• </a:t>
            </a:r>
            <a:r>
              <a:rPr lang="el-GR" sz="1600" dirty="0"/>
              <a:t>Φυσικά και Νομικά πρόσωπα </a:t>
            </a:r>
            <a:r>
              <a:rPr lang="el-GR" sz="1200" dirty="0">
                <a:effectLst/>
                <a:ea typeface="Times New Roman" panose="02020603050405020304" pitchFamily="18" charset="0"/>
              </a:rPr>
              <a:t>(περιλαμβάνονται οργανισμοί και σωματεία)</a:t>
            </a:r>
            <a:endParaRPr lang="el-GR" sz="1200" dirty="0"/>
          </a:p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945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ts val="0"/>
              </a:spcBef>
              <a:spcAft>
                <a:spcPts val="1200"/>
              </a:spcAft>
            </a:pPr>
            <a:endParaRPr 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7434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8319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3146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2735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082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latin typeface="Arial" panose="020B0604020202020204" pitchFamily="34" charset="0"/>
                <a:ea typeface="Times New Roman" panose="02020603050405020304" pitchFamily="18" charset="0"/>
              </a:rPr>
              <a:t>12 ετών (από 1</a:t>
            </a:r>
            <a:r>
              <a:rPr lang="el-GR" sz="12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η</a:t>
            </a:r>
            <a:r>
              <a:rPr lang="el-GR" sz="1200" dirty="0">
                <a:latin typeface="Arial" panose="020B0604020202020204" pitchFamily="34" charset="0"/>
                <a:ea typeface="Times New Roman" panose="02020603050405020304" pitchFamily="18" charset="0"/>
              </a:rPr>
              <a:t> εγγραφή σε οποιαδήποτε χώρα)</a:t>
            </a:r>
            <a:r>
              <a:rPr lang="el-GR" dirty="0"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</a:p>
          <a:p>
            <a:endParaRPr lang="el-G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• Ακινητοποιημένο: </a:t>
            </a:r>
            <a:r>
              <a:rPr lang="el-GR" sz="1200" dirty="0">
                <a:latin typeface="Arial" panose="020B0604020202020204" pitchFamily="34" charset="0"/>
                <a:ea typeface="Times New Roman" panose="02020603050405020304" pitchFamily="18" charset="0"/>
              </a:rPr>
              <a:t>και να υπήρχε για αυτό ισχύουσα άδεια κυκλοφορίας για οποιαδήποτε περίοδο εντός των τελευταίων δεκαοχτώ (18) μηνών από την ημέρα έναρξης αιτήσεων,</a:t>
            </a:r>
          </a:p>
          <a:p>
            <a:endParaRPr lang="el-G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• </a:t>
            </a:r>
            <a:r>
              <a:rPr lang="el-GR" sz="1600" dirty="0"/>
              <a:t>Φυσικά και Νομικά πρόσωπα </a:t>
            </a:r>
            <a:r>
              <a:rPr lang="el-GR" sz="1200" dirty="0">
                <a:effectLst/>
                <a:ea typeface="Times New Roman" panose="02020603050405020304" pitchFamily="18" charset="0"/>
              </a:rPr>
              <a:t>(περιλαμβάνονται οργανισμοί και σωματεία)</a:t>
            </a:r>
            <a:endParaRPr lang="el-GR" sz="1200" dirty="0"/>
          </a:p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087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921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00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824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9E99B-50E5-4897-AE3B-26B0EB6612AD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369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82CC3-A718-4304-95B8-9F513E1AB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E609FB-8EEE-4C07-B6E3-B1C9CB291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2A00F-65FC-4D7E-931D-6E82F14D2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93D1-0D52-4EA1-AA5D-1BEC9EE15DA2}" type="datetime1">
              <a:rPr lang="en-GB" smtClean="0"/>
              <a:t>07/12/2021</a:t>
            </a:fld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52076E3-A5B6-4A37-806D-72EB19D88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8168" y="616530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l-GR" dirty="0"/>
              <a:t>ΚΥΠΡΙΑΚΗ ΔΗΜΟΚΡΑΤΙΑ / ΠΝΕΥΜΑΤΙΚΑ ΔΙΚΑΙΩΜΑΤΑ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07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6CFA7-CF77-4304-94B3-D478F3640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4FDBD7-440B-4687-961A-CE58B8432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3FC48-C5B6-4AF4-A0A9-D4410A32A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0A46-3891-4EA0-99E8-3781AB05A0E3}" type="datetime1">
              <a:rPr lang="en-GB" smtClean="0"/>
              <a:t>07/12/2021</a:t>
            </a:fld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7EDCEDA-B03E-495C-848B-B0BD5574E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8168" y="616530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l-GR" dirty="0"/>
              <a:t>ΚΥΠΡΙΑΚΗ ΔΗΜΟΚΡΑΤΙΑ / ΠΝΕΥΜΑΤΙΚΑ ΔΙΚΑΙΩΜΑΤΑ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72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1027E8-0972-4473-9A2E-49A450F835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238418-ED8A-4B66-8BBF-578BF88F1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1F18F-E589-49B1-A2C6-3230607A8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D2B3-E9BB-48DA-BAA3-2119F13B7EDD}" type="datetime1">
              <a:rPr lang="en-GB" smtClean="0"/>
              <a:t>07/12/2021</a:t>
            </a:fld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731063D-E1EC-44D2-88EA-3AFF29C61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8168" y="616530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l-GR" dirty="0"/>
              <a:t>ΚΥΠΡΙΑΚΗ ΔΗΜΟΚΡΑΤΙΑ / ΠΝΕΥΜΑΤΙΚΑ ΔΙΚΑΙΩΜΑΤΑ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33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1989A-7B55-4E34-A91C-11E30B567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31289-C492-4476-9051-47DC84327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56593-E36C-4C12-9604-B324183DC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B4D4-9A2A-4DAA-A601-929E482662C7}" type="datetime1">
              <a:rPr lang="en-GB" smtClean="0"/>
              <a:t>07/12/2021</a:t>
            </a:fld>
            <a:endParaRPr lang="en-GB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6DB1902-57DE-4DD3-A2B9-F31B2A81D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8168" y="616530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l-GR" dirty="0"/>
              <a:t>ΚΥΠΡΙΑΚΗ ΔΗΜΟΚΡΑΤΙΑ / ΠΝΕΥΜΑΤΙΚΑ ΔΙΚΑΙΩΜΑΤΑ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5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39833-2D79-4D30-97D7-5BDAA2BEC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35F9D-7B68-48B1-A6C4-D6CD7B642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0D451-ED9E-4C52-BD34-6B7B4780A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A910-47D0-4F6A-95B7-36705B9F2DBB}" type="datetime1">
              <a:rPr lang="en-GB" smtClean="0"/>
              <a:t>07/12/2021</a:t>
            </a:fld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1E23A9C-77E1-4F89-969E-FB3F1E296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8168" y="616530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l-GR" dirty="0"/>
              <a:t>ΚΥΠΡΙΑΚΗ ΔΗΜΟΚΡΑΤΙΑ / ΠΝΕΥΜΑΤΙΚΑ ΔΙΚΑΙΩΜΑΤΑ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1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2D1A-CCBA-4BB2-A1E0-E4FD6AC09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F64D0-87D4-4CF8-B6DB-F45D79622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54F06F-2288-40E0-B5E3-AA5E0D317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F21AAE-39D0-4F66-98CD-88EB9EC18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3ED6-FC4E-4A03-A094-F3D162794920}" type="datetime1">
              <a:rPr lang="en-GB" smtClean="0"/>
              <a:t>07/12/2021</a:t>
            </a:fld>
            <a:endParaRPr lang="en-GB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F4278FC-3AB3-451B-861F-53C36A280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8168" y="616530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l-GR" dirty="0"/>
              <a:t>ΚΥΠΡΙΑΚΗ ΔΗΜΟΚΡΑΤΙΑ / ΠΝΕΥΜΑΤΙΚΑ ΔΙΚΑΙΩΜΑΤΑ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69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86A2-7B9D-443E-8CF5-BA0CB8B30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B16F1-6BBD-4EE2-9A98-6C23C166F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92B3C-5B62-4D4F-B588-01B421B3E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5DB95D-513B-4B52-8787-A9FC665FF2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F522C1-48AA-42E0-8CE2-282F91F4C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BEF0E3-FFDA-41BC-8F34-4DE90CDD6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5B77-7391-484C-A295-B6A131DCD2EA}" type="datetime1">
              <a:rPr lang="en-GB" smtClean="0"/>
              <a:t>07/12/2021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ABDC947-6EA8-48D4-A0FB-AA9E2026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8168" y="616530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l-GR" dirty="0"/>
              <a:t>ΚΥΠΡΙΑΚΗ ΔΗΜΟΚΡΑΤΙΑ / ΠΝΕΥΜΑΤΙΚΑ ΔΙΚΑΙΩΜΑΤΑ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904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52B2F-A925-4C2E-9E45-7E3E745F6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B7B3E1-7E13-4017-B7FE-9C044BC2A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0614-5E4F-465B-99B5-3C9352F22330}" type="datetime1">
              <a:rPr lang="en-GB" smtClean="0"/>
              <a:t>07/12/2021</a:t>
            </a:fld>
            <a:endParaRPr lang="en-GB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74AE8B5-9277-4D3F-97FF-36D17BDB8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8168" y="616530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l-GR" dirty="0"/>
              <a:t>ΚΥΠΡΙΑΚΗ ΔΗΜΟΚΡΑΤΙΑ / ΠΝΕΥΜΑΤΙΚΑ ΔΙΚΑΙΩΜΑΤΑ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16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C9B78F-F2C4-49FF-A515-0DB9284C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5059-4B81-4AFA-BF74-84673F6C30D6}" type="datetime1">
              <a:rPr lang="en-GB" smtClean="0"/>
              <a:t>07/12/2021</a:t>
            </a:fld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2DB1D61-96CA-49A5-9663-D5BE7713B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8168" y="616530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l-GR" dirty="0"/>
              <a:t>ΚΥΠΡΙΑΚΗ ΔΗΜΟΚΡΑΤΙΑ / ΠΝΕΥΜΑΤΙΚΑ ΔΙΚΑΙΩΜΑΤΑ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10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09A15-94CC-47FF-85A5-98EB93C78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970BA-3C36-4183-889E-F0E190F1A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CB165D-6876-441B-A229-F80067A16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4741C-F9A3-4CB7-ADD5-34F19AA6D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CA94-8454-40E9-951C-F4E878ADFC19}" type="datetime1">
              <a:rPr lang="en-GB" smtClean="0"/>
              <a:t>07/12/2021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F3DA04-A11E-4BAE-9413-0CC5069D7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l-GR" dirty="0"/>
              <a:t>ΚΥΠΡΙΑΚΗ ΔΗΜΟΚΡΑΤΙΑ / ΠΝΕΥΜΑΤΙΚΑ ΔΙΚΑΙΩΜΑΤΑ 2020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A18EB-0328-4F3F-A3EE-B27983449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1436AB-B19C-44B4-8119-A48956F087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39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4D1C-0FD9-436B-B9A1-A40A6D49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316E23-DD6C-4917-BDAD-96AC10431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9B6EE4-E050-4A29-B4F6-634E37D97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E891E4-B1A4-439B-96E4-EAA35540D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F53D-FF56-46F5-A550-AD8DC317C564}" type="datetime1">
              <a:rPr lang="en-GB" smtClean="0"/>
              <a:t>07/12/2021</a:t>
            </a:fld>
            <a:endParaRPr lang="en-GB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596602A-1E47-4C7D-BEC2-DC9A686CC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8168" y="616530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l-GR" dirty="0"/>
              <a:t>ΚΥΠΡΙΑΚΗ ΔΗΜΟΚΡΑΤΙΑ / ΠΝΕΥΜΑΤΙΚΑ ΔΙΚΑΙΩΜΑΤΑ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839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BC13B8-B943-490D-974F-423747F53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5ED9B-30DA-4B91-B3BB-397C573A4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8F8C1-30F3-43A8-B065-566625D9E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7318C-5D79-4EFB-A343-68909A8CE6A1}" type="datetime1">
              <a:rPr lang="en-GB" smtClean="0"/>
              <a:t>07/12/2021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5DF56-62AE-4FB6-9760-38BDBCB94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4345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dirty="0"/>
              <a:t>ΚΥΠΡΙΑΚΗ ΔΗΜΟΚΡΑΤΙΑ / ΠΝΕΥΜΑΤΙΚΑ ΔΙΚΑΙΩΜΑΤΑ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78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CDF6471-6177-C34B-BC40-BFACAD0C0DE9}"/>
              </a:ext>
            </a:extLst>
          </p:cNvPr>
          <p:cNvSpPr txBox="1"/>
          <p:nvPr/>
        </p:nvSpPr>
        <p:spPr>
          <a:xfrm>
            <a:off x="247669" y="4653136"/>
            <a:ext cx="5441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/>
              <a:t>Γιάννης Καρούσος </a:t>
            </a:r>
          </a:p>
          <a:p>
            <a:r>
              <a:rPr lang="el-GR" sz="2000" b="1" dirty="0"/>
              <a:t>Υπουργός Μεταφορών, Επικοινωνιών και Έργων </a:t>
            </a:r>
            <a:endParaRPr lang="LID4096" sz="2000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747191-C592-334D-80E8-63BA7D01440A}"/>
              </a:ext>
            </a:extLst>
          </p:cNvPr>
          <p:cNvSpPr txBox="1"/>
          <p:nvPr/>
        </p:nvSpPr>
        <p:spPr>
          <a:xfrm>
            <a:off x="247669" y="4304922"/>
            <a:ext cx="3415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/>
              <a:t>Λευκωσία, 25</a:t>
            </a:r>
            <a:r>
              <a:rPr lang="en-US" sz="2000" dirty="0"/>
              <a:t> </a:t>
            </a:r>
            <a:r>
              <a:rPr lang="el-GR" sz="2000" dirty="0"/>
              <a:t>Νοεμβρίου 2021</a:t>
            </a:r>
            <a:endParaRPr lang="LID4096" sz="2000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1CD75B6E-6ED2-5748-96FB-FEA4F7BB7CFC}"/>
              </a:ext>
            </a:extLst>
          </p:cNvPr>
          <p:cNvSpPr txBox="1">
            <a:spLocks/>
          </p:cNvSpPr>
          <p:nvPr/>
        </p:nvSpPr>
        <p:spPr>
          <a:xfrm>
            <a:off x="247669" y="1430377"/>
            <a:ext cx="5848331" cy="1127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Σχέδια Επιχορήγησης</a:t>
            </a:r>
            <a:r>
              <a:rPr lang="en-US" sz="3200" b="1" dirty="0">
                <a:solidFill>
                  <a:srgbClr val="2050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Ηλεκτρικών Οχημάτων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0B0F15-6BA3-F544-8DC3-12BFCF037F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2927514"/>
            <a:ext cx="7458523" cy="2068120"/>
          </a:xfrm>
          <a:prstGeom prst="rect">
            <a:avLst/>
          </a:prstGeom>
        </p:spPr>
      </p:pic>
      <p:sp>
        <p:nvSpPr>
          <p:cNvPr id="14" name="Title 4">
            <a:extLst>
              <a:ext uri="{FF2B5EF4-FFF2-40B4-BE49-F238E27FC236}">
                <a16:creationId xmlns:a16="http://schemas.microsoft.com/office/drawing/2014/main" id="{7F6869A2-3307-594A-AF35-4C58FA4B4EAD}"/>
              </a:ext>
            </a:extLst>
          </p:cNvPr>
          <p:cNvSpPr txBox="1">
            <a:spLocks/>
          </p:cNvSpPr>
          <p:nvPr/>
        </p:nvSpPr>
        <p:spPr>
          <a:xfrm>
            <a:off x="-672752" y="5416133"/>
            <a:ext cx="6255556" cy="541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l-GR" sz="2400" b="1" dirty="0">
              <a:solidFill>
                <a:srgbClr val="20506A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8E2252-7F08-7947-B231-122D4BC15DCE}"/>
              </a:ext>
            </a:extLst>
          </p:cNvPr>
          <p:cNvSpPr txBox="1"/>
          <p:nvPr/>
        </p:nvSpPr>
        <p:spPr>
          <a:xfrm>
            <a:off x="335360" y="2420888"/>
            <a:ext cx="694908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2400" b="1" dirty="0">
                <a:solidFill>
                  <a:srgbClr val="52879D"/>
                </a:solidFill>
                <a:latin typeface="+mn-lt"/>
              </a:rPr>
              <a:t>Η Κύπρος Προχωρά</a:t>
            </a:r>
            <a:r>
              <a:rPr lang="en-US" sz="2400" b="1" dirty="0">
                <a:solidFill>
                  <a:srgbClr val="52879D"/>
                </a:solidFill>
                <a:latin typeface="+mn-lt"/>
              </a:rPr>
              <a:t>,</a:t>
            </a:r>
            <a:r>
              <a:rPr lang="el-GR" sz="2400" b="1" dirty="0">
                <a:solidFill>
                  <a:srgbClr val="52879D"/>
                </a:solidFill>
                <a:latin typeface="+mn-lt"/>
              </a:rPr>
              <a:t> </a:t>
            </a:r>
            <a:r>
              <a:rPr lang="el-GR" sz="4000" b="1" dirty="0">
                <a:solidFill>
                  <a:srgbClr val="52879D"/>
                </a:solidFill>
                <a:latin typeface="+mn-lt"/>
              </a:rPr>
              <a:t>Κινείται Ηλεκτρικά</a:t>
            </a:r>
            <a:r>
              <a:rPr lang="en-US" sz="4000" b="1" dirty="0">
                <a:solidFill>
                  <a:srgbClr val="52879D"/>
                </a:solidFill>
                <a:latin typeface="+mn-lt"/>
              </a:rPr>
              <a:t>!</a:t>
            </a:r>
            <a:endParaRPr lang="el-GR" sz="4000" b="1" dirty="0">
              <a:solidFill>
                <a:srgbClr val="52879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207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Έκδοση νέας Εντολής Υπουργού Εσωτερικών από 1/10/2020 για αδειοδότηση αιτήσεων μέχρι δύο (2) μονάδων κατοικίας σε εγκεκριμένο οικόπεδο.…">
            <a:extLst>
              <a:ext uri="{FF2B5EF4-FFF2-40B4-BE49-F238E27FC236}">
                <a16:creationId xmlns:a16="http://schemas.microsoft.com/office/drawing/2014/main" id="{AB8DDC04-4813-4195-B94F-A5C13D62A5F4}"/>
              </a:ext>
            </a:extLst>
          </p:cNvPr>
          <p:cNvSpPr txBox="1"/>
          <p:nvPr/>
        </p:nvSpPr>
        <p:spPr>
          <a:xfrm>
            <a:off x="911424" y="2834185"/>
            <a:ext cx="4896544" cy="1887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r"/>
            <a:r>
              <a:rPr lang="el-GR" sz="3200" b="1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r>
              <a:rPr lang="el-GR" sz="200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algn="r"/>
            <a:r>
              <a:rPr lang="el-GR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Σχέδιο Κινήτρων Αγοράς Ηλεκτρικών Οχημάτων</a:t>
            </a:r>
          </a:p>
          <a:p>
            <a:pPr algn="r"/>
            <a:r>
              <a:rPr lang="el-GR" sz="4800" b="1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Χορηγίες: 1375</a:t>
            </a:r>
          </a:p>
        </p:txBody>
      </p:sp>
      <p:pic>
        <p:nvPicPr>
          <p:cNvPr id="11" name="Picture 10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FE195D3-8FBC-944D-B562-86E578D691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933" y="2068652"/>
            <a:ext cx="6639067" cy="442641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96F12E6-2817-4BE2-BB3E-C362CB0344A1}"/>
              </a:ext>
            </a:extLst>
          </p:cNvPr>
          <p:cNvSpPr txBox="1">
            <a:spLocks/>
          </p:cNvSpPr>
          <p:nvPr/>
        </p:nvSpPr>
        <p:spPr>
          <a:xfrm>
            <a:off x="335361" y="1691049"/>
            <a:ext cx="9937104" cy="8018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Α1 Φάση Σχεδίων Χορηγίας Ηλεκτρικών Οχημάτων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693B037-E326-9449-86AC-437E5A870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237312"/>
            <a:ext cx="4114800" cy="365125"/>
          </a:xfrm>
        </p:spPr>
        <p:txBody>
          <a:bodyPr/>
          <a:lstStyle/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48694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FE195D3-8FBC-944D-B562-86E578D691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190" y="2214575"/>
            <a:ext cx="6127611" cy="4085415"/>
          </a:xfrm>
          <a:prstGeom prst="rect">
            <a:avLst/>
          </a:prstGeom>
        </p:spPr>
      </p:pic>
      <p:sp>
        <p:nvSpPr>
          <p:cNvPr id="6" name="Έκδοση νέας Εντολής Υπουργού Εσωτερικών από 1/10/2020 για αδειοδότηση αιτήσεων μέχρι δύο (2) μονάδων κατοικίας σε εγκεκριμένο οικόπεδο.…">
            <a:extLst>
              <a:ext uri="{FF2B5EF4-FFF2-40B4-BE49-F238E27FC236}">
                <a16:creationId xmlns:a16="http://schemas.microsoft.com/office/drawing/2014/main" id="{A545A1C5-17E0-7E4F-9CE1-AE0835129665}"/>
              </a:ext>
            </a:extLst>
          </p:cNvPr>
          <p:cNvSpPr txBox="1"/>
          <p:nvPr/>
        </p:nvSpPr>
        <p:spPr>
          <a:xfrm>
            <a:off x="1562033" y="2711074"/>
            <a:ext cx="4245935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r"/>
            <a:r>
              <a:rPr lang="el-GR" sz="3200" b="1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lang="el-GR" sz="2000" b="1" dirty="0">
              <a:solidFill>
                <a:srgbClr val="2F7788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/>
            <a:r>
              <a:rPr lang="el-GR" sz="200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Σχέδιο Απόσυρσης Παλαιού </a:t>
            </a:r>
          </a:p>
          <a:p>
            <a:pPr algn="r"/>
            <a:r>
              <a:rPr lang="el-GR" sz="200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Ρυπογόνου Οχήματος</a:t>
            </a:r>
          </a:p>
          <a:p>
            <a:pPr algn="r"/>
            <a:r>
              <a:rPr lang="el-GR" sz="6000" b="1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€4.000.000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E0AF14A-1ED6-40C5-9A4C-AB8B26D30458}"/>
              </a:ext>
            </a:extLst>
          </p:cNvPr>
          <p:cNvSpPr txBox="1">
            <a:spLocks/>
          </p:cNvSpPr>
          <p:nvPr/>
        </p:nvSpPr>
        <p:spPr>
          <a:xfrm>
            <a:off x="335361" y="1691049"/>
            <a:ext cx="8496943" cy="8018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Α1 Φάση Σχεδίων Απόσυρσης Ρυπογόνων Παλαιών Οχημάτων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DA0C5FB-D68B-F346-B4F1-A1E846DF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237312"/>
            <a:ext cx="4114800" cy="365125"/>
          </a:xfrm>
        </p:spPr>
        <p:txBody>
          <a:bodyPr/>
          <a:lstStyle/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02087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FE195D3-8FBC-944D-B562-86E578D691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933" y="2068652"/>
            <a:ext cx="6639067" cy="4426414"/>
          </a:xfrm>
          <a:prstGeom prst="rect">
            <a:avLst/>
          </a:prstGeom>
        </p:spPr>
      </p:pic>
      <p:sp>
        <p:nvSpPr>
          <p:cNvPr id="6" name="Έκδοση νέας Εντολής Υπουργού Εσωτερικών από 1/10/2020 για αδειοδότηση αιτήσεων μέχρι δύο (2) μονάδων κατοικίας σε εγκεκριμένο οικόπεδο.…">
            <a:extLst>
              <a:ext uri="{FF2B5EF4-FFF2-40B4-BE49-F238E27FC236}">
                <a16:creationId xmlns:a16="http://schemas.microsoft.com/office/drawing/2014/main" id="{A545A1C5-17E0-7E4F-9CE1-AE0835129665}"/>
              </a:ext>
            </a:extLst>
          </p:cNvPr>
          <p:cNvSpPr txBox="1"/>
          <p:nvPr/>
        </p:nvSpPr>
        <p:spPr>
          <a:xfrm>
            <a:off x="578598" y="3319380"/>
            <a:ext cx="5085354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r"/>
            <a:r>
              <a:rPr lang="el-GR" sz="2400" b="1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r>
              <a:rPr lang="el-GR" sz="160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algn="r"/>
            <a:r>
              <a:rPr lang="el-GR" sz="200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Σχέδιο Απόσυρσης Παλαιού </a:t>
            </a:r>
          </a:p>
          <a:p>
            <a:pPr algn="r"/>
            <a:r>
              <a:rPr lang="el-GR" sz="200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Ρυπογόνου Οχήματος</a:t>
            </a:r>
          </a:p>
          <a:p>
            <a:pPr algn="r"/>
            <a:r>
              <a:rPr lang="el-GR" sz="5000" b="1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Χορηγίες: 1067 </a:t>
            </a:r>
            <a:endParaRPr lang="en-CY" sz="5000" b="1" dirty="0"/>
          </a:p>
          <a:p>
            <a:pPr algn="r"/>
            <a:endParaRPr lang="el-GR" sz="5400" b="1" dirty="0">
              <a:solidFill>
                <a:srgbClr val="2F7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48A313D-D050-44EB-82EC-34A14EE9311E}"/>
              </a:ext>
            </a:extLst>
          </p:cNvPr>
          <p:cNvSpPr txBox="1">
            <a:spLocks/>
          </p:cNvSpPr>
          <p:nvPr/>
        </p:nvSpPr>
        <p:spPr>
          <a:xfrm>
            <a:off x="335361" y="1691049"/>
            <a:ext cx="8496943" cy="8018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Α1 Φάση Σχεδίων Απόσυρσης Ρυπογόνων Παλαιών Οχημάτων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DD4BE7D-BED8-AC4D-BC24-C8B591B84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237312"/>
            <a:ext cx="4114800" cy="365125"/>
          </a:xfrm>
        </p:spPr>
        <p:txBody>
          <a:bodyPr/>
          <a:lstStyle/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82083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1AC0489-E215-024D-863F-96576D8AAC39}"/>
              </a:ext>
            </a:extLst>
          </p:cNvPr>
          <p:cNvSpPr txBox="1"/>
          <p:nvPr/>
        </p:nvSpPr>
        <p:spPr>
          <a:xfrm>
            <a:off x="2279576" y="2924944"/>
            <a:ext cx="763284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60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Σύνολο Χορηγιών : </a:t>
            </a:r>
          </a:p>
          <a:p>
            <a:pPr algn="ctr"/>
            <a:r>
              <a:rPr lang="el-GR" sz="9600" b="1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2442</a:t>
            </a:r>
            <a:r>
              <a:rPr lang="el-GR" sz="960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CY" sz="96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959C7FB-BB10-44A5-ADC6-7D3B2212386A}"/>
              </a:ext>
            </a:extLst>
          </p:cNvPr>
          <p:cNvSpPr txBox="1">
            <a:spLocks/>
          </p:cNvSpPr>
          <p:nvPr/>
        </p:nvSpPr>
        <p:spPr>
          <a:xfrm>
            <a:off x="335361" y="1691049"/>
            <a:ext cx="10585175" cy="8018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Προκήρυξη της Α1 Φάσης Σχεδίων Χορηγίας Ηλεκτρικών Οχημάτων και Απόσυρσης Ρυπογόνων Παλαιών Οχημάτων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123C169-671F-3245-BD29-10D4A84C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237312"/>
            <a:ext cx="4114800" cy="365125"/>
          </a:xfrm>
        </p:spPr>
        <p:txBody>
          <a:bodyPr/>
          <a:lstStyle/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74960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B72E7377-8353-46AE-B39A-D6C069BDFE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55" y="2374141"/>
            <a:ext cx="5136415" cy="2602734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43EF1EEF-BC63-40C5-82E0-E76C17EDEEBE}"/>
              </a:ext>
            </a:extLst>
          </p:cNvPr>
          <p:cNvGrpSpPr/>
          <p:nvPr/>
        </p:nvGrpSpPr>
        <p:grpSpPr>
          <a:xfrm>
            <a:off x="5879976" y="2250442"/>
            <a:ext cx="6056811" cy="3317105"/>
            <a:chOff x="12420600" y="4114262"/>
            <a:chExt cx="11073572" cy="6346028"/>
          </a:xfrm>
        </p:grpSpPr>
        <p:sp>
          <p:nvSpPr>
            <p:cNvPr id="36" name="Έκδοση νέας Εντολής Υπουργού Εσωτερικών από 1/10/2020 για αδειοδότηση αιτήσεων μέχρι δύο (2) μονάδων κατοικίας σε εγκεκριμένο οικόπεδο.…">
              <a:extLst>
                <a:ext uri="{FF2B5EF4-FFF2-40B4-BE49-F238E27FC236}">
                  <a16:creationId xmlns:a16="http://schemas.microsoft.com/office/drawing/2014/main" id="{41D4C14C-EE7C-41DD-B19D-4F8C3979DC80}"/>
                </a:ext>
              </a:extLst>
            </p:cNvPr>
            <p:cNvSpPr txBox="1"/>
            <p:nvPr/>
          </p:nvSpPr>
          <p:spPr>
            <a:xfrm>
              <a:off x="13239748" y="4114262"/>
              <a:ext cx="10254424" cy="107949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>
              <a:spAutoFit/>
            </a:bodyPr>
            <a:lstStyle/>
            <a:p>
              <a:pPr algn="l"/>
              <a:r>
                <a:rPr lang="el-GR" sz="3000" b="0" dirty="0">
                  <a:solidFill>
                    <a:srgbClr val="2F7788"/>
                  </a:solidFill>
                  <a:latin typeface="Arial"/>
                  <a:ea typeface="Arial"/>
                  <a:cs typeface="Arial"/>
                  <a:sym typeface="Arial"/>
                </a:rPr>
                <a:t>Σαλούν</a:t>
              </a:r>
            </a:p>
          </p:txBody>
        </p:sp>
        <p:sp>
          <p:nvSpPr>
            <p:cNvPr id="37" name="Έκδοση νέας Εντολής Υπουργού Εσωτερικών από 1/10/2020 για αδειοδότηση αιτήσεων μέχρι δύο (2) μονάδων κατοικίας σε εγκεκριμένο οικόπεδο.…">
              <a:extLst>
                <a:ext uri="{FF2B5EF4-FFF2-40B4-BE49-F238E27FC236}">
                  <a16:creationId xmlns:a16="http://schemas.microsoft.com/office/drawing/2014/main" id="{BBE42D04-A3A3-4C42-87B4-D0DD08FAF786}"/>
                </a:ext>
              </a:extLst>
            </p:cNvPr>
            <p:cNvSpPr txBox="1"/>
            <p:nvPr/>
          </p:nvSpPr>
          <p:spPr>
            <a:xfrm>
              <a:off x="13239748" y="5280959"/>
              <a:ext cx="10254424" cy="107949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>
              <a:spAutoFit/>
            </a:bodyPr>
            <a:lstStyle/>
            <a:p>
              <a:pPr algn="l"/>
              <a:r>
                <a:rPr lang="el-GR" sz="3000" b="0" dirty="0">
                  <a:solidFill>
                    <a:srgbClr val="2F7788"/>
                  </a:solidFill>
                  <a:latin typeface="Arial"/>
                  <a:ea typeface="Arial"/>
                  <a:cs typeface="Arial"/>
                  <a:sym typeface="Arial"/>
                </a:rPr>
                <a:t>Μοτοποδήλατα / Μοτοσυκλέτες</a:t>
              </a:r>
            </a:p>
          </p:txBody>
        </p:sp>
        <p:sp>
          <p:nvSpPr>
            <p:cNvPr id="38" name="Έκδοση νέας Εντολής Υπουργού Εσωτερικών από 1/10/2020 για αδειοδότηση αιτήσεων μέχρι δύο (2) μονάδων κατοικίας σε εγκεκριμένο οικόπεδο.…">
              <a:extLst>
                <a:ext uri="{FF2B5EF4-FFF2-40B4-BE49-F238E27FC236}">
                  <a16:creationId xmlns:a16="http://schemas.microsoft.com/office/drawing/2014/main" id="{50CB822C-0D57-4D74-9462-E1557B0BEDB3}"/>
                </a:ext>
              </a:extLst>
            </p:cNvPr>
            <p:cNvSpPr txBox="1"/>
            <p:nvPr/>
          </p:nvSpPr>
          <p:spPr>
            <a:xfrm>
              <a:off x="13239748" y="6447655"/>
              <a:ext cx="10254424" cy="107949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>
              <a:spAutoFit/>
            </a:bodyPr>
            <a:lstStyle/>
            <a:p>
              <a:pPr algn="l"/>
              <a:r>
                <a:rPr lang="el-GR" sz="3000" b="0" dirty="0">
                  <a:solidFill>
                    <a:srgbClr val="2F7788"/>
                  </a:solidFill>
                  <a:latin typeface="Arial"/>
                  <a:ea typeface="Arial"/>
                  <a:cs typeface="Arial"/>
                  <a:sym typeface="Arial"/>
                </a:rPr>
                <a:t>Εμπορικά / Ταξί / Λεωφορεία</a:t>
              </a:r>
            </a:p>
          </p:txBody>
        </p:sp>
        <p:sp>
          <p:nvSpPr>
            <p:cNvPr id="39" name="Arrow: Right 38">
              <a:extLst>
                <a:ext uri="{FF2B5EF4-FFF2-40B4-BE49-F238E27FC236}">
                  <a16:creationId xmlns:a16="http://schemas.microsoft.com/office/drawing/2014/main" id="{3BECD92E-A917-4FC0-BC27-8181378A5AE7}"/>
                </a:ext>
              </a:extLst>
            </p:cNvPr>
            <p:cNvSpPr/>
            <p:nvPr/>
          </p:nvSpPr>
          <p:spPr>
            <a:xfrm>
              <a:off x="12420600" y="4549887"/>
              <a:ext cx="590550" cy="292515"/>
            </a:xfrm>
            <a:prstGeom prst="rightArrow">
              <a:avLst/>
            </a:prstGeom>
            <a:solidFill>
              <a:srgbClr val="52879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40" name="Έκδοση νέας Εντολής Υπουργού Εσωτερικών από 1/10/2020 για αδειοδότηση αιτήσεων μέχρι δύο (2) μονάδων κατοικίας σε εγκεκριμένο οικόπεδο.…">
              <a:extLst>
                <a:ext uri="{FF2B5EF4-FFF2-40B4-BE49-F238E27FC236}">
                  <a16:creationId xmlns:a16="http://schemas.microsoft.com/office/drawing/2014/main" id="{A6528507-2BD8-4FDD-8B1D-97563AE2FD81}"/>
                </a:ext>
              </a:extLst>
            </p:cNvPr>
            <p:cNvSpPr txBox="1"/>
            <p:nvPr/>
          </p:nvSpPr>
          <p:spPr>
            <a:xfrm>
              <a:off x="13239748" y="7614354"/>
              <a:ext cx="10254424" cy="284593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>
              <a:spAutoFit/>
            </a:bodyPr>
            <a:lstStyle/>
            <a:p>
              <a:pPr algn="l"/>
              <a:r>
                <a:rPr lang="el-GR" sz="3000" b="0" dirty="0">
                  <a:solidFill>
                    <a:srgbClr val="2F7788"/>
                  </a:solidFill>
                  <a:latin typeface="Arial"/>
                  <a:ea typeface="Arial"/>
                  <a:cs typeface="Arial"/>
                  <a:sym typeface="Arial"/>
                </a:rPr>
                <a:t>Ηλεκτρικά Ποδήλατα</a:t>
              </a:r>
            </a:p>
            <a:p>
              <a:pPr algn="l"/>
              <a:r>
                <a:rPr lang="el-GR" sz="3000" dirty="0">
                  <a:solidFill>
                    <a:srgbClr val="2F7788"/>
                  </a:solidFill>
                  <a:latin typeface="Arial"/>
                  <a:ea typeface="Arial"/>
                  <a:cs typeface="Arial"/>
                  <a:sym typeface="Arial"/>
                </a:rPr>
                <a:t>Ιδιώτες, Επαγγελματίες, Νομικά Πρόσωπα</a:t>
              </a:r>
              <a:endParaRPr lang="el-GR" sz="3000" b="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Arrow: Right 40">
              <a:extLst>
                <a:ext uri="{FF2B5EF4-FFF2-40B4-BE49-F238E27FC236}">
                  <a16:creationId xmlns:a16="http://schemas.microsoft.com/office/drawing/2014/main" id="{EDD69993-901B-4139-BF77-29C1B61F82A4}"/>
                </a:ext>
              </a:extLst>
            </p:cNvPr>
            <p:cNvSpPr/>
            <p:nvPr/>
          </p:nvSpPr>
          <p:spPr>
            <a:xfrm>
              <a:off x="12420600" y="5660060"/>
              <a:ext cx="590550" cy="292515"/>
            </a:xfrm>
            <a:prstGeom prst="rightArrow">
              <a:avLst/>
            </a:prstGeom>
            <a:solidFill>
              <a:srgbClr val="52879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42" name="Arrow: Right 41">
              <a:extLst>
                <a:ext uri="{FF2B5EF4-FFF2-40B4-BE49-F238E27FC236}">
                  <a16:creationId xmlns:a16="http://schemas.microsoft.com/office/drawing/2014/main" id="{8C3EC2A7-8875-481C-81FE-FA1621202C77}"/>
                </a:ext>
              </a:extLst>
            </p:cNvPr>
            <p:cNvSpPr/>
            <p:nvPr/>
          </p:nvSpPr>
          <p:spPr>
            <a:xfrm>
              <a:off x="12420600" y="6780654"/>
              <a:ext cx="590550" cy="292515"/>
            </a:xfrm>
            <a:prstGeom prst="rightArrow">
              <a:avLst/>
            </a:prstGeom>
            <a:solidFill>
              <a:srgbClr val="52879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43" name="Arrow: Right 42">
              <a:extLst>
                <a:ext uri="{FF2B5EF4-FFF2-40B4-BE49-F238E27FC236}">
                  <a16:creationId xmlns:a16="http://schemas.microsoft.com/office/drawing/2014/main" id="{C945AD8C-1F21-4A49-A416-271A4BF5A5DD}"/>
                </a:ext>
              </a:extLst>
            </p:cNvPr>
            <p:cNvSpPr/>
            <p:nvPr/>
          </p:nvSpPr>
          <p:spPr>
            <a:xfrm>
              <a:off x="12420600" y="8022827"/>
              <a:ext cx="590550" cy="292515"/>
            </a:xfrm>
            <a:prstGeom prst="rightArrow">
              <a:avLst/>
            </a:prstGeom>
            <a:solidFill>
              <a:srgbClr val="52879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44" name="Title 1">
            <a:extLst>
              <a:ext uri="{FF2B5EF4-FFF2-40B4-BE49-F238E27FC236}">
                <a16:creationId xmlns:a16="http://schemas.microsoft.com/office/drawing/2014/main" id="{876F9BF6-74A2-42F8-8432-B27E10FFFDB7}"/>
              </a:ext>
            </a:extLst>
          </p:cNvPr>
          <p:cNvSpPr txBox="1">
            <a:spLocks/>
          </p:cNvSpPr>
          <p:nvPr/>
        </p:nvSpPr>
        <p:spPr>
          <a:xfrm>
            <a:off x="379910" y="1484784"/>
            <a:ext cx="4752527" cy="5593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Κατηγορίες Οχημάτων και Δικαιούχοι 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E4CD2666-2317-3041-96A0-374BB03E0185}"/>
              </a:ext>
            </a:extLst>
          </p:cNvPr>
          <p:cNvSpPr txBox="1">
            <a:spLocks/>
          </p:cNvSpPr>
          <p:nvPr/>
        </p:nvSpPr>
        <p:spPr>
          <a:xfrm>
            <a:off x="8328248" y="62373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  <p:sp>
        <p:nvSpPr>
          <p:cNvPr id="16" name="Arrow: Right 42">
            <a:extLst>
              <a:ext uri="{FF2B5EF4-FFF2-40B4-BE49-F238E27FC236}">
                <a16:creationId xmlns:a16="http://schemas.microsoft.com/office/drawing/2014/main" id="{0D0523FB-06C9-504C-8F70-390677674F84}"/>
              </a:ext>
            </a:extLst>
          </p:cNvPr>
          <p:cNvSpPr/>
          <p:nvPr/>
        </p:nvSpPr>
        <p:spPr>
          <a:xfrm>
            <a:off x="5879976" y="4789863"/>
            <a:ext cx="323008" cy="152899"/>
          </a:xfrm>
          <a:prstGeom prst="rightArrow">
            <a:avLst/>
          </a:prstGeom>
          <a:solidFill>
            <a:srgbClr val="52879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8410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5CC71-5568-4D02-ADDA-BD816F0C7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198" y="3879143"/>
            <a:ext cx="4381363" cy="6561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dirty="0">
                <a:solidFill>
                  <a:srgbClr val="20506A"/>
                </a:solidFill>
                <a:cs typeface="Arial" panose="020B0604020202020204" pitchFamily="34" charset="0"/>
              </a:rPr>
              <a:t>Σχέδιο Επιχορήγησης για την Αγορά  Ηλεκτρικών Οχημάτων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96F28A-FA06-496B-B0D6-DEAD82E24566}"/>
              </a:ext>
            </a:extLst>
          </p:cNvPr>
          <p:cNvSpPr txBox="1"/>
          <p:nvPr/>
        </p:nvSpPr>
        <p:spPr>
          <a:xfrm>
            <a:off x="-15874" y="5166951"/>
            <a:ext cx="9433048" cy="584775"/>
          </a:xfrm>
          <a:custGeom>
            <a:avLst/>
            <a:gdLst>
              <a:gd name="connsiteX0" fmla="*/ 0 w 9433048"/>
              <a:gd name="connsiteY0" fmla="*/ 0 h 646331"/>
              <a:gd name="connsiteX1" fmla="*/ 9433048 w 9433048"/>
              <a:gd name="connsiteY1" fmla="*/ 0 h 646331"/>
              <a:gd name="connsiteX2" fmla="*/ 9433048 w 9433048"/>
              <a:gd name="connsiteY2" fmla="*/ 646331 h 646331"/>
              <a:gd name="connsiteX3" fmla="*/ 0 w 9433048"/>
              <a:gd name="connsiteY3" fmla="*/ 646331 h 646331"/>
              <a:gd name="connsiteX4" fmla="*/ 0 w 9433048"/>
              <a:gd name="connsiteY4" fmla="*/ 0 h 646331"/>
              <a:gd name="connsiteX0" fmla="*/ 0 w 9433048"/>
              <a:gd name="connsiteY0" fmla="*/ 0 h 646331"/>
              <a:gd name="connsiteX1" fmla="*/ 9433048 w 9433048"/>
              <a:gd name="connsiteY1" fmla="*/ 0 h 646331"/>
              <a:gd name="connsiteX2" fmla="*/ 9114393 w 9433048"/>
              <a:gd name="connsiteY2" fmla="*/ 646331 h 646331"/>
              <a:gd name="connsiteX3" fmla="*/ 0 w 9433048"/>
              <a:gd name="connsiteY3" fmla="*/ 646331 h 646331"/>
              <a:gd name="connsiteX4" fmla="*/ 0 w 9433048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3048" h="646331">
                <a:moveTo>
                  <a:pt x="0" y="0"/>
                </a:moveTo>
                <a:lnTo>
                  <a:pt x="9433048" y="0"/>
                </a:lnTo>
                <a:lnTo>
                  <a:pt x="9114393" y="646331"/>
                </a:lnTo>
                <a:lnTo>
                  <a:pt x="0" y="646331"/>
                </a:lnTo>
                <a:lnTo>
                  <a:pt x="0" y="0"/>
                </a:lnTo>
                <a:close/>
              </a:path>
            </a:pathLst>
          </a:custGeom>
          <a:solidFill>
            <a:srgbClr val="20506A"/>
          </a:solidFill>
          <a:ln w="38100">
            <a:noFill/>
          </a:ln>
        </p:spPr>
        <p:txBody>
          <a:bodyPr wrap="square">
            <a:spAutoFit/>
          </a:bodyPr>
          <a:lstStyle/>
          <a:p>
            <a:r>
              <a:rPr lang="el-GR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Μέρος του Γενικού Πλαισίου Πολιτικής για την Προώθηση της Χρήσης Ηλεκτρικών </a:t>
            </a:r>
          </a:p>
          <a:p>
            <a:r>
              <a:rPr lang="el-GR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Οχημάτων, του Υπουργείου Μεταφορών, Επικοινωνιών και Έργων 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1BAD72-75C3-004E-BA40-B2236F491734}"/>
              </a:ext>
            </a:extLst>
          </p:cNvPr>
          <p:cNvSpPr txBox="1"/>
          <p:nvPr/>
        </p:nvSpPr>
        <p:spPr>
          <a:xfrm>
            <a:off x="983432" y="3591111"/>
            <a:ext cx="43813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l-GR" sz="2000" dirty="0">
                <a:solidFill>
                  <a:srgbClr val="20506A"/>
                </a:solidFill>
                <a:cs typeface="Arial" panose="020B0604020202020204" pitchFamily="34" charset="0"/>
              </a:rPr>
              <a:t>Σχέδιο Απόσυρσης Ρυπογόνων Οχημάτων και Παραχώρησης Κινήτρων για Εναλλακτικούς, Μηδενικών ή Χαμηλών Εκπομπών τύπους οχημάτων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A82987-FA0A-E04F-80AE-455ED4DAA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86" y="2348880"/>
            <a:ext cx="1744588" cy="17445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37FBEF-54C0-3E40-8D99-E9BA0135B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947" y="2348880"/>
            <a:ext cx="1744588" cy="174458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701730E-E999-4975-8455-0883CBE8C350}"/>
              </a:ext>
            </a:extLst>
          </p:cNvPr>
          <p:cNvSpPr txBox="1">
            <a:spLocks/>
          </p:cNvSpPr>
          <p:nvPr/>
        </p:nvSpPr>
        <p:spPr>
          <a:xfrm>
            <a:off x="335361" y="1691049"/>
            <a:ext cx="4752527" cy="5593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Σχέδια Επιχορήγησης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E1D4E445-ABA8-024D-BCB8-8F261520D03D}"/>
              </a:ext>
            </a:extLst>
          </p:cNvPr>
          <p:cNvSpPr txBox="1">
            <a:spLocks/>
          </p:cNvSpPr>
          <p:nvPr/>
        </p:nvSpPr>
        <p:spPr>
          <a:xfrm>
            <a:off x="8328248" y="62373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81470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2D3CE4-ECC7-C74E-862E-382C88243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435" y="1988840"/>
            <a:ext cx="4248472" cy="424847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B32753C-99C9-4C1A-9200-CA826EF4CFA1}"/>
              </a:ext>
            </a:extLst>
          </p:cNvPr>
          <p:cNvSpPr txBox="1">
            <a:spLocks/>
          </p:cNvSpPr>
          <p:nvPr/>
        </p:nvSpPr>
        <p:spPr>
          <a:xfrm>
            <a:off x="335361" y="1691049"/>
            <a:ext cx="4752527" cy="5593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Σχέδιο Απόσυρσης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CC2959-EAB6-5F4D-A691-88270702CFF4}"/>
              </a:ext>
            </a:extLst>
          </p:cNvPr>
          <p:cNvSpPr txBox="1">
            <a:spLocks/>
          </p:cNvSpPr>
          <p:nvPr/>
        </p:nvSpPr>
        <p:spPr>
          <a:xfrm>
            <a:off x="8328248" y="62373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95695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4AA8C6B2-A5FE-1841-B059-A6CD49BD63FC}"/>
              </a:ext>
            </a:extLst>
          </p:cNvPr>
          <p:cNvSpPr txBox="1">
            <a:spLocks/>
          </p:cNvSpPr>
          <p:nvPr/>
        </p:nvSpPr>
        <p:spPr>
          <a:xfrm>
            <a:off x="479376" y="2204864"/>
            <a:ext cx="6768752" cy="32403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buBlip>
                <a:blip r:embed="rId4"/>
              </a:buBlip>
            </a:pPr>
            <a:r>
              <a:rPr lang="el-GR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Κατηγορίας Μ1 (σαλούν) ή Ν1 (π.χ. βαν, διπλοκάμπινο, </a:t>
            </a:r>
            <a:r>
              <a:rPr lang="en-US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pick up</a:t>
            </a:r>
            <a:r>
              <a:rPr lang="el-GR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1200"/>
              </a:spcAft>
              <a:buBlip>
                <a:blip r:embed="rId4"/>
              </a:buBlip>
            </a:pPr>
            <a:r>
              <a:rPr lang="el-GR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Να είναι 12 ετών και άνω από την ημέρα έναρξης αιτήσεων </a:t>
            </a:r>
          </a:p>
          <a:p>
            <a:pPr>
              <a:spcBef>
                <a:spcPts val="600"/>
              </a:spcBef>
              <a:spcAft>
                <a:spcPts val="1200"/>
              </a:spcAft>
              <a:buBlip>
                <a:blip r:embed="rId4"/>
              </a:buBlip>
            </a:pPr>
            <a:r>
              <a:rPr lang="el-GR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Εγγεγραμμένο στην Κύπρο για τα τελευταία </a:t>
            </a:r>
            <a:r>
              <a:rPr lang="el-GR" b="1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7</a:t>
            </a:r>
            <a:r>
              <a:rPr lang="el-GR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συνεχή χρόνια (την ημέρα έναρξης αιτήσεων)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BB15C94-818D-418A-85FA-A2C9D742C802}"/>
              </a:ext>
            </a:extLst>
          </p:cNvPr>
          <p:cNvSpPr txBox="1">
            <a:spLocks/>
          </p:cNvSpPr>
          <p:nvPr/>
        </p:nvSpPr>
        <p:spPr>
          <a:xfrm>
            <a:off x="335361" y="1268760"/>
            <a:ext cx="8000694" cy="5593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Οχήματα που μπορούν να αποσυρθούν</a:t>
            </a:r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6093F395-B5D6-40CC-A557-A8E6F52656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459" y="1052736"/>
            <a:ext cx="5446541" cy="4248472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A9DB247-882F-A84B-A8DD-F3F306C241D6}"/>
              </a:ext>
            </a:extLst>
          </p:cNvPr>
          <p:cNvSpPr txBox="1">
            <a:spLocks/>
          </p:cNvSpPr>
          <p:nvPr/>
        </p:nvSpPr>
        <p:spPr>
          <a:xfrm>
            <a:off x="8328248" y="62373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15254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4AA8C6B2-A5FE-1841-B059-A6CD49BD63FC}"/>
              </a:ext>
            </a:extLst>
          </p:cNvPr>
          <p:cNvSpPr txBox="1">
            <a:spLocks/>
          </p:cNvSpPr>
          <p:nvPr/>
        </p:nvSpPr>
        <p:spPr>
          <a:xfrm>
            <a:off x="479376" y="2204864"/>
            <a:ext cx="6768752" cy="38884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buBlip>
                <a:blip r:embed="rId3"/>
              </a:buBlip>
            </a:pPr>
            <a:r>
              <a:rPr lang="el-GR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Να είναι σε ισχύ η άδεια κυκλοφορίας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Blip>
                <a:blip r:embed="rId3"/>
              </a:buBlip>
            </a:pPr>
            <a:r>
              <a:rPr lang="el-GR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Δηλωμένο ως ακινητοποιημένο με ισχύουσα άδεια κυκλοφορίας εντός των τελευταίων </a:t>
            </a:r>
            <a:r>
              <a:rPr lang="el-GR" b="1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18</a:t>
            </a:r>
            <a:r>
              <a:rPr lang="el-GR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μηνών</a:t>
            </a:r>
            <a:r>
              <a:rPr lang="en-US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l-GR" dirty="0">
              <a:solidFill>
                <a:srgbClr val="20506A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Blip>
                <a:blip r:embed="rId3"/>
              </a:buBlip>
            </a:pPr>
            <a:r>
              <a:rPr lang="el-GR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Να είναι εγγεγραμμένο την ημέρα έναρξης της αίτησης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BB15C94-818D-418A-85FA-A2C9D742C802}"/>
              </a:ext>
            </a:extLst>
          </p:cNvPr>
          <p:cNvSpPr txBox="1">
            <a:spLocks/>
          </p:cNvSpPr>
          <p:nvPr/>
        </p:nvSpPr>
        <p:spPr>
          <a:xfrm>
            <a:off x="335361" y="1268760"/>
            <a:ext cx="8000694" cy="5593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Οχήματα που μπορούν να αποσυρθούν</a:t>
            </a:r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6093F395-B5D6-40CC-A557-A8E6F52656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459" y="1052736"/>
            <a:ext cx="5446541" cy="4248472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101B28A-A8C0-4448-A6A6-1EA95075BEDE}"/>
              </a:ext>
            </a:extLst>
          </p:cNvPr>
          <p:cNvSpPr txBox="1">
            <a:spLocks/>
          </p:cNvSpPr>
          <p:nvPr/>
        </p:nvSpPr>
        <p:spPr>
          <a:xfrm>
            <a:off x="8328248" y="62373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85372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D2FE94-55C3-964F-9EA6-700CC1CAF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7864" y="6356350"/>
            <a:ext cx="4114800" cy="365125"/>
          </a:xfrm>
        </p:spPr>
        <p:txBody>
          <a:bodyPr/>
          <a:lstStyle/>
          <a:p>
            <a:r>
              <a:rPr lang="el-GR" sz="900" dirty="0"/>
              <a:t>ΚΥΠΡΙΑΚΗ ΔΗΜΟΚΡΑΤΙΑ / ΠΝΕΥΜΑΤΙΚΑ ΔΙΚΑΙΩΜΑΤΑ </a:t>
            </a:r>
            <a:r>
              <a:rPr lang="en-US" sz="900" dirty="0"/>
              <a:t>2021</a:t>
            </a:r>
            <a:endParaRPr lang="en-GB" sz="900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4AA8C6B2-A5FE-1841-B059-A6CD49BD63FC}"/>
              </a:ext>
            </a:extLst>
          </p:cNvPr>
          <p:cNvSpPr txBox="1">
            <a:spLocks/>
          </p:cNvSpPr>
          <p:nvPr/>
        </p:nvSpPr>
        <p:spPr>
          <a:xfrm>
            <a:off x="623392" y="1612129"/>
            <a:ext cx="6984776" cy="27035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buBlip>
                <a:blip r:embed="rId4"/>
              </a:buBlip>
            </a:pPr>
            <a:r>
              <a:rPr lang="el-GR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1 αίτηση για κάθε όχημα προς απόσυρση</a:t>
            </a:r>
          </a:p>
          <a:p>
            <a:pPr>
              <a:spcBef>
                <a:spcPts val="600"/>
              </a:spcBef>
              <a:spcAft>
                <a:spcPts val="1200"/>
              </a:spcAft>
              <a:buBlip>
                <a:blip r:embed="rId4"/>
              </a:buBlip>
            </a:pPr>
            <a:r>
              <a:rPr lang="el-GR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Φυσικά πρόσωπα δικαιούνται 1 αίτηση για αυτοκίνητο, 1 αίτηση για ηλεκτρικό ποδήλατο και 1 αίτηση για δωρεάν εισιτήρια λεωφορείου</a:t>
            </a:r>
          </a:p>
          <a:p>
            <a:pPr>
              <a:spcBef>
                <a:spcPts val="600"/>
              </a:spcBef>
              <a:spcAft>
                <a:spcPts val="1200"/>
              </a:spcAft>
              <a:buBlip>
                <a:blip r:embed="rId4"/>
              </a:buBlip>
            </a:pPr>
            <a:r>
              <a:rPr lang="el-GR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Νομικά πρόσωπα δικαιούνται 4 αιτήσεις (μόνο για αυτοκίνητο) – ισχύουν οι κανόνες </a:t>
            </a:r>
            <a:r>
              <a:rPr lang="el-GR" dirty="0">
                <a:solidFill>
                  <a:srgbClr val="20506A"/>
                </a:solidFill>
                <a:latin typeface="Arial" panose="020B0604020202020204" pitchFamily="34" charset="0"/>
              </a:rPr>
              <a:t>Ενίσχυσης Ήσσονος Σημασίας (d</a:t>
            </a:r>
            <a:r>
              <a:rPr lang="en-US" dirty="0">
                <a:solidFill>
                  <a:srgbClr val="20506A"/>
                </a:solidFill>
                <a:latin typeface="Arial" panose="020B0604020202020204" pitchFamily="34" charset="0"/>
              </a:rPr>
              <a:t>e minimis</a:t>
            </a:r>
            <a:r>
              <a:rPr lang="el-GR" dirty="0">
                <a:solidFill>
                  <a:srgbClr val="20506A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71C815-61AA-4E28-8118-CDC2DD4C5D1E}"/>
              </a:ext>
            </a:extLst>
          </p:cNvPr>
          <p:cNvSpPr txBox="1">
            <a:spLocks/>
          </p:cNvSpPr>
          <p:nvPr/>
        </p:nvSpPr>
        <p:spPr>
          <a:xfrm>
            <a:off x="335360" y="931313"/>
            <a:ext cx="8000694" cy="5593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Δικαιούχοι Αίτησης Απόσυρσης</a:t>
            </a:r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6C3D84B0-FCD7-4731-BE61-10F2D2E232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459" y="1052736"/>
            <a:ext cx="5446541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2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92442-3D88-D249-A0E7-C04AC6D07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69" y="1450875"/>
            <a:ext cx="8656643" cy="970013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Εθνικό Σχέδιο για την </a:t>
            </a:r>
            <a:b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Ενέργεια και το Κλίμα 2021-2030</a:t>
            </a:r>
            <a:endParaRPr lang="en-CY" sz="3200" b="1">
              <a:solidFill>
                <a:srgbClr val="2050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D0F43-A955-B14D-B015-F08BC9440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3847" y="3246885"/>
            <a:ext cx="8924305" cy="158417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l-GR" sz="1600" b="1" dirty="0">
                <a:solidFill>
                  <a:srgbClr val="2F7788"/>
                </a:solidFill>
                <a:latin typeface="Arial"/>
                <a:cs typeface="Arial"/>
              </a:rPr>
              <a:t>Το ΥΜΕΕ εντάχθηκε στην ευρύτερη Δέσμευση των κρατών Μελών της ΕΕ για απαλλαγή από ανθρακούχες εκπομπές όπως δηλώνεται στο Εθνικό Σχέδιο για την Ενέργεια και το Κλίμα 2021-2030, το οποίο προβλέπει κλιματική ουδετερότητα μέχρι το 2050</a:t>
            </a:r>
            <a:r>
              <a:rPr lang="en-GB" sz="1600" b="1" dirty="0">
                <a:solidFill>
                  <a:srgbClr val="2F7788"/>
                </a:solidFill>
                <a:latin typeface="Arial"/>
                <a:cs typeface="Arial"/>
              </a:rPr>
              <a:t>.</a:t>
            </a:r>
            <a:endParaRPr lang="en-CY" sz="1600" b="1" dirty="0">
              <a:solidFill>
                <a:srgbClr val="2F7788"/>
              </a:solidFill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1E031-1BE6-714F-A9FC-C8FCA63E2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237312"/>
            <a:ext cx="4114800" cy="365125"/>
          </a:xfrm>
        </p:spPr>
        <p:txBody>
          <a:bodyPr/>
          <a:lstStyle/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23992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D2FE94-55C3-964F-9EA6-700CC1CAF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13848" y="6356350"/>
            <a:ext cx="4114800" cy="365125"/>
          </a:xfrm>
        </p:spPr>
        <p:txBody>
          <a:bodyPr/>
          <a:lstStyle/>
          <a:p>
            <a:r>
              <a:rPr lang="el-GR" sz="900" dirty="0"/>
              <a:t>ΚΥΠΡΙΑΚΗ ΔΗΜΟΚΡΑΤΙΑ / ΠΝΕΥΜΑΤΙΚΑ ΔΙΚΑΙΩΜΑΤΑ </a:t>
            </a:r>
            <a:r>
              <a:rPr lang="en-US" sz="900" dirty="0"/>
              <a:t>2021</a:t>
            </a:r>
            <a:endParaRPr lang="en-GB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1C61A4-1BB4-904B-879D-33CCF9268F4A}"/>
              </a:ext>
            </a:extLst>
          </p:cNvPr>
          <p:cNvSpPr txBox="1"/>
          <p:nvPr/>
        </p:nvSpPr>
        <p:spPr>
          <a:xfrm>
            <a:off x="407368" y="2029104"/>
            <a:ext cx="6984776" cy="3739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  <a:buBlip>
                <a:blip r:embed="rId4"/>
              </a:buBlip>
            </a:pP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Κ</a:t>
            </a:r>
            <a:r>
              <a:rPr lang="el-GR" sz="2400" dirty="0">
                <a:solidFill>
                  <a:srgbClr val="2050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αινούργιο κατηγορίας Μ1</a:t>
            </a: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(σαλούν, </a:t>
            </a:r>
            <a:r>
              <a:rPr lang="en-US" sz="2400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SUV)</a:t>
            </a:r>
            <a:endParaRPr lang="el-GR" sz="2400" dirty="0">
              <a:solidFill>
                <a:srgbClr val="20506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Blip>
                <a:blip r:embed="rId4"/>
              </a:buBlip>
            </a:pP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Διαθέτει </a:t>
            </a:r>
            <a:r>
              <a:rPr lang="el-GR" sz="2400" dirty="0">
                <a:solidFill>
                  <a:srgbClr val="2050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Πιστοποιητικό Συμμόρφωσης ΕΕ με ένδειξη «</a:t>
            </a:r>
            <a:r>
              <a:rPr lang="en-US" sz="2400" dirty="0">
                <a:solidFill>
                  <a:srgbClr val="2050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Euro</a:t>
            </a:r>
            <a:r>
              <a:rPr lang="el-GR" sz="2400" dirty="0">
                <a:solidFill>
                  <a:srgbClr val="2050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6</a:t>
            </a:r>
            <a:r>
              <a:rPr lang="en-US" sz="2400" dirty="0">
                <a:solidFill>
                  <a:srgbClr val="2050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el-GR" sz="2400" dirty="0">
                <a:solidFill>
                  <a:srgbClr val="2050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 ή μεταγενέστερη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Blip>
                <a:blip r:embed="rId4"/>
              </a:buBlip>
            </a:pP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Τ</a:t>
            </a:r>
            <a:r>
              <a:rPr lang="el-GR" sz="2400" dirty="0">
                <a:solidFill>
                  <a:srgbClr val="2050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ιμή αγοράς, περιλαμβανομένου του Φ.Π.Α., δεν υπερβαίνει τις </a:t>
            </a:r>
            <a:r>
              <a:rPr lang="el-GR" sz="2400" b="1" dirty="0">
                <a:solidFill>
                  <a:srgbClr val="2050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€80.000</a:t>
            </a:r>
            <a:r>
              <a:rPr lang="el-GR" sz="2400" b="1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και </a:t>
            </a:r>
            <a:r>
              <a:rPr lang="el-GR" sz="2400" dirty="0">
                <a:solidFill>
                  <a:srgbClr val="2050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για ηλεκτρικό ποδήλατο τις </a:t>
            </a:r>
            <a:r>
              <a:rPr lang="el-GR" sz="2400" b="1" dirty="0">
                <a:solidFill>
                  <a:srgbClr val="2050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€6.000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Blip>
                <a:blip r:embed="rId4"/>
              </a:buBlip>
            </a:pPr>
            <a:r>
              <a:rPr lang="el-GR" sz="2400" dirty="0">
                <a:solidFill>
                  <a:srgbClr val="2050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Με μάζα εκπομπών </a:t>
            </a: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≤</a:t>
            </a:r>
            <a:r>
              <a:rPr lang="el-GR" sz="2400" b="1" dirty="0">
                <a:solidFill>
                  <a:srgbClr val="2050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50 </a:t>
            </a:r>
            <a:r>
              <a:rPr lang="en-US" sz="2400" b="1" dirty="0">
                <a:solidFill>
                  <a:srgbClr val="2050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gr/km </a:t>
            </a: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διοξειδίου του άνθρακα</a:t>
            </a:r>
            <a:r>
              <a:rPr lang="en-US" sz="2400" dirty="0">
                <a:solidFill>
                  <a:srgbClr val="2050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– CO</a:t>
            </a:r>
            <a:r>
              <a:rPr lang="el-GR" sz="2400" baseline="-25000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WLTP </a:t>
            </a:r>
            <a:endParaRPr lang="el-GR" sz="2400" dirty="0">
              <a:solidFill>
                <a:srgbClr val="20506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BE2D367-C0DF-46F1-8C43-C61C5F44155E}"/>
              </a:ext>
            </a:extLst>
          </p:cNvPr>
          <p:cNvSpPr txBox="1">
            <a:spLocks/>
          </p:cNvSpPr>
          <p:nvPr/>
        </p:nvSpPr>
        <p:spPr>
          <a:xfrm>
            <a:off x="335361" y="1268760"/>
            <a:ext cx="8000694" cy="5593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Τύπος Οχημάτων ή Υπηρεσιών</a:t>
            </a:r>
          </a:p>
        </p:txBody>
      </p:sp>
      <p:pic>
        <p:nvPicPr>
          <p:cNvPr id="10" name="Picture 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B940850-832E-4A9B-BD0F-018BAA6028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933" y="2068652"/>
            <a:ext cx="6639067" cy="442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9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FAF371C-D4EA-451A-9FFB-6567EA346BE6}"/>
              </a:ext>
            </a:extLst>
          </p:cNvPr>
          <p:cNvGrpSpPr/>
          <p:nvPr/>
        </p:nvGrpSpPr>
        <p:grpSpPr>
          <a:xfrm>
            <a:off x="4355976" y="2924944"/>
            <a:ext cx="4692352" cy="1923811"/>
            <a:chOff x="1631504" y="3034823"/>
            <a:chExt cx="3707635" cy="192381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70C229-7F9C-5340-B045-423765F9CE4A}"/>
                </a:ext>
              </a:extLst>
            </p:cNvPr>
            <p:cNvSpPr txBox="1"/>
            <p:nvPr/>
          </p:nvSpPr>
          <p:spPr>
            <a:xfrm>
              <a:off x="1631504" y="3034823"/>
              <a:ext cx="37076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400" dirty="0">
                  <a:solidFill>
                    <a:srgbClr val="52879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Τύπος</a:t>
              </a:r>
              <a:r>
                <a:rPr lang="el-GR" sz="2400" b="1" dirty="0">
                  <a:solidFill>
                    <a:srgbClr val="52879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l-GR" sz="24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Ρύποι </a:t>
              </a:r>
              <a:r>
                <a:rPr lang="en-US" sz="24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≤</a:t>
              </a:r>
              <a:r>
                <a:rPr lang="el-GR" sz="24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50</a:t>
              </a:r>
              <a:r>
                <a:rPr lang="en-US" sz="24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gr/km – CO</a:t>
              </a:r>
              <a:r>
                <a:rPr lang="en-US" sz="2400" b="1" baseline="-25000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4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CY" sz="2400" b="1">
                <a:solidFill>
                  <a:srgbClr val="52879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9E344D-1C98-3D47-B090-F05DBF4414C7}"/>
                </a:ext>
              </a:extLst>
            </p:cNvPr>
            <p:cNvSpPr txBox="1"/>
            <p:nvPr/>
          </p:nvSpPr>
          <p:spPr>
            <a:xfrm>
              <a:off x="1703512" y="3351235"/>
              <a:ext cx="340804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7200" b="1" dirty="0">
                  <a:solidFill>
                    <a:srgbClr val="52879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€ 7.500</a:t>
              </a:r>
              <a:endParaRPr lang="en-CY" sz="7200" b="1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64AEF0E-FDCD-2B45-8E24-949C0CF92F83}"/>
                </a:ext>
              </a:extLst>
            </p:cNvPr>
            <p:cNvSpPr txBox="1"/>
            <p:nvPr/>
          </p:nvSpPr>
          <p:spPr>
            <a:xfrm>
              <a:off x="2903735" y="4435414"/>
              <a:ext cx="1459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CY" sz="2800" b="1">
                <a:solidFill>
                  <a:srgbClr val="52879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B0F4B6CC-DD9B-46C4-B114-8A95622BA969}"/>
              </a:ext>
            </a:extLst>
          </p:cNvPr>
          <p:cNvSpPr txBox="1">
            <a:spLocks/>
          </p:cNvSpPr>
          <p:nvPr/>
        </p:nvSpPr>
        <p:spPr>
          <a:xfrm>
            <a:off x="335360" y="1268760"/>
            <a:ext cx="9793087" cy="5593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Απόσυρση και αντικατάσταση με καινούργιο</a:t>
            </a:r>
          </a:p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Όχημα Ιδιωτικής Χρήσης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F16633A-CD17-5E46-922E-65847B99B667}"/>
              </a:ext>
            </a:extLst>
          </p:cNvPr>
          <p:cNvSpPr txBox="1">
            <a:spLocks/>
          </p:cNvSpPr>
          <p:nvPr/>
        </p:nvSpPr>
        <p:spPr>
          <a:xfrm>
            <a:off x="8328248" y="62373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17769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0F4B6CC-DD9B-46C4-B114-8A95622BA969}"/>
              </a:ext>
            </a:extLst>
          </p:cNvPr>
          <p:cNvSpPr txBox="1">
            <a:spLocks/>
          </p:cNvSpPr>
          <p:nvPr/>
        </p:nvSpPr>
        <p:spPr>
          <a:xfrm>
            <a:off x="335360" y="1268760"/>
            <a:ext cx="9793087" cy="8640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Απόσυρση και αντικατάσταση με καινούργιο</a:t>
            </a:r>
            <a:endParaRPr lang="en-US" sz="2400" b="1" dirty="0">
              <a:solidFill>
                <a:srgbClr val="2050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Όχημα Ταξί</a:t>
            </a:r>
          </a:p>
          <a:p>
            <a:endParaRPr lang="el-GR" sz="2800" b="1" dirty="0">
              <a:solidFill>
                <a:srgbClr val="2050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56F9E2D-1157-4595-9667-D886913E4146}"/>
              </a:ext>
            </a:extLst>
          </p:cNvPr>
          <p:cNvGrpSpPr/>
          <p:nvPr/>
        </p:nvGrpSpPr>
        <p:grpSpPr>
          <a:xfrm>
            <a:off x="4201942" y="2924944"/>
            <a:ext cx="4774377" cy="1923811"/>
            <a:chOff x="1323437" y="3034823"/>
            <a:chExt cx="4774377" cy="192381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9FF357-D44E-4CCB-8B73-2D629A819354}"/>
                </a:ext>
              </a:extLst>
            </p:cNvPr>
            <p:cNvSpPr txBox="1"/>
            <p:nvPr/>
          </p:nvSpPr>
          <p:spPr>
            <a:xfrm>
              <a:off x="1323437" y="3034823"/>
              <a:ext cx="477437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400" dirty="0">
                  <a:solidFill>
                    <a:srgbClr val="52879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Τύπος</a:t>
              </a:r>
              <a:r>
                <a:rPr lang="el-GR" sz="2400" b="1" dirty="0">
                  <a:solidFill>
                    <a:srgbClr val="52879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l-GR" sz="24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Ρύποι </a:t>
              </a:r>
              <a:r>
                <a:rPr lang="en-US" sz="24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≤</a:t>
              </a:r>
              <a:r>
                <a:rPr lang="el-GR" sz="24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50</a:t>
              </a:r>
              <a:r>
                <a:rPr lang="en-US" sz="24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gr/km – CO</a:t>
              </a:r>
              <a:r>
                <a:rPr lang="en-US" sz="2400" b="1" baseline="-25000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4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CY" sz="2400">
                <a:solidFill>
                  <a:srgbClr val="20506A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1EE7DD-76E4-4C01-BECE-F0CC460D81F0}"/>
                </a:ext>
              </a:extLst>
            </p:cNvPr>
            <p:cNvSpPr txBox="1"/>
            <p:nvPr/>
          </p:nvSpPr>
          <p:spPr>
            <a:xfrm>
              <a:off x="1323437" y="3351235"/>
              <a:ext cx="378811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7200" b="1" dirty="0">
                  <a:solidFill>
                    <a:srgbClr val="52879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€ 12.000</a:t>
              </a:r>
              <a:endParaRPr lang="en-CY" sz="7200" b="1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809879F-BDD1-451B-8706-D729C6542A0B}"/>
                </a:ext>
              </a:extLst>
            </p:cNvPr>
            <p:cNvSpPr txBox="1"/>
            <p:nvPr/>
          </p:nvSpPr>
          <p:spPr>
            <a:xfrm>
              <a:off x="2903735" y="4435414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CY" sz="2800" b="1">
                <a:solidFill>
                  <a:srgbClr val="52879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F9D7DC5-E378-3441-8D04-76211E78C93D}"/>
              </a:ext>
            </a:extLst>
          </p:cNvPr>
          <p:cNvSpPr txBox="1">
            <a:spLocks/>
          </p:cNvSpPr>
          <p:nvPr/>
        </p:nvSpPr>
        <p:spPr>
          <a:xfrm>
            <a:off x="8328248" y="62373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79863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0F4B6CC-DD9B-46C4-B114-8A95622BA969}"/>
              </a:ext>
            </a:extLst>
          </p:cNvPr>
          <p:cNvSpPr txBox="1">
            <a:spLocks/>
          </p:cNvSpPr>
          <p:nvPr/>
        </p:nvSpPr>
        <p:spPr>
          <a:xfrm>
            <a:off x="335360" y="1268760"/>
            <a:ext cx="9793087" cy="5593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Απόσυρση και αντικατάσταση με καινούργιο</a:t>
            </a:r>
          </a:p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Αναπηρικό Όχημα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56F9E2D-1157-4595-9667-D886913E4146}"/>
              </a:ext>
            </a:extLst>
          </p:cNvPr>
          <p:cNvGrpSpPr/>
          <p:nvPr/>
        </p:nvGrpSpPr>
        <p:grpSpPr>
          <a:xfrm>
            <a:off x="4201942" y="2942503"/>
            <a:ext cx="4858283" cy="1499182"/>
            <a:chOff x="1323437" y="3052382"/>
            <a:chExt cx="4858283" cy="149918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9FF357-D44E-4CCB-8B73-2D629A819354}"/>
                </a:ext>
              </a:extLst>
            </p:cNvPr>
            <p:cNvSpPr txBox="1"/>
            <p:nvPr/>
          </p:nvSpPr>
          <p:spPr>
            <a:xfrm>
              <a:off x="1355369" y="3052382"/>
              <a:ext cx="482635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400" dirty="0">
                  <a:solidFill>
                    <a:srgbClr val="52879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Τύπος</a:t>
              </a:r>
              <a:r>
                <a:rPr lang="el-GR" sz="2400" b="1" dirty="0">
                  <a:solidFill>
                    <a:srgbClr val="52879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l-GR" sz="24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Ρύποι </a:t>
              </a:r>
              <a:r>
                <a:rPr lang="en-US" sz="24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≤</a:t>
              </a:r>
              <a:r>
                <a:rPr lang="el-GR" sz="24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50</a:t>
              </a:r>
              <a:r>
                <a:rPr lang="en-US" sz="24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gr/km – CO</a:t>
              </a:r>
              <a:r>
                <a:rPr lang="en-US" sz="2400" b="1" baseline="-25000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4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CY" sz="2400">
                <a:solidFill>
                  <a:srgbClr val="20506A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1EE7DD-76E4-4C01-BECE-F0CC460D81F0}"/>
                </a:ext>
              </a:extLst>
            </p:cNvPr>
            <p:cNvSpPr txBox="1"/>
            <p:nvPr/>
          </p:nvSpPr>
          <p:spPr>
            <a:xfrm>
              <a:off x="1323437" y="3351235"/>
              <a:ext cx="378811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7200" b="1" dirty="0">
                  <a:solidFill>
                    <a:srgbClr val="52879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€ 10.000</a:t>
              </a:r>
              <a:endParaRPr lang="en-CY" sz="7200" b="1"/>
            </a:p>
          </p:txBody>
        </p:sp>
      </p:grp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81DA35-47C5-1642-9D7E-F1BE284E5D45}"/>
              </a:ext>
            </a:extLst>
          </p:cNvPr>
          <p:cNvSpPr txBox="1">
            <a:spLocks/>
          </p:cNvSpPr>
          <p:nvPr/>
        </p:nvSpPr>
        <p:spPr>
          <a:xfrm>
            <a:off x="8328248" y="62373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75728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0F4B6CC-DD9B-46C4-B114-8A95622BA969}"/>
              </a:ext>
            </a:extLst>
          </p:cNvPr>
          <p:cNvSpPr txBox="1">
            <a:spLocks/>
          </p:cNvSpPr>
          <p:nvPr/>
        </p:nvSpPr>
        <p:spPr>
          <a:xfrm>
            <a:off x="335360" y="1268760"/>
            <a:ext cx="9793087" cy="5593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Απόσυρση και αντικατάσταση με καινούργιο</a:t>
            </a:r>
          </a:p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Όχημα Πολύτεκνης Οικογένειας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56F9E2D-1157-4595-9667-D886913E4146}"/>
              </a:ext>
            </a:extLst>
          </p:cNvPr>
          <p:cNvGrpSpPr/>
          <p:nvPr/>
        </p:nvGrpSpPr>
        <p:grpSpPr>
          <a:xfrm>
            <a:off x="4201942" y="2924944"/>
            <a:ext cx="4774378" cy="1516741"/>
            <a:chOff x="1323437" y="3034823"/>
            <a:chExt cx="4774378" cy="151674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9FF357-D44E-4CCB-8B73-2D629A819354}"/>
                </a:ext>
              </a:extLst>
            </p:cNvPr>
            <p:cNvSpPr txBox="1"/>
            <p:nvPr/>
          </p:nvSpPr>
          <p:spPr>
            <a:xfrm>
              <a:off x="1343472" y="3034823"/>
              <a:ext cx="475434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400" dirty="0">
                  <a:solidFill>
                    <a:srgbClr val="52879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Τύπος</a:t>
              </a:r>
              <a:r>
                <a:rPr lang="el-GR" sz="2400" b="1" dirty="0">
                  <a:solidFill>
                    <a:srgbClr val="52879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l-GR" sz="24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Ρύποι </a:t>
              </a:r>
              <a:r>
                <a:rPr lang="en-US" sz="24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≤</a:t>
              </a:r>
              <a:r>
                <a:rPr lang="el-GR" sz="24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50</a:t>
              </a:r>
              <a:r>
                <a:rPr lang="en-US" sz="24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gr/km – CO</a:t>
              </a:r>
              <a:r>
                <a:rPr lang="en-US" sz="2400" b="1" baseline="-25000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4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CY" sz="2400">
                <a:solidFill>
                  <a:srgbClr val="20506A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1EE7DD-76E4-4C01-BECE-F0CC460D81F0}"/>
                </a:ext>
              </a:extLst>
            </p:cNvPr>
            <p:cNvSpPr txBox="1"/>
            <p:nvPr/>
          </p:nvSpPr>
          <p:spPr>
            <a:xfrm>
              <a:off x="1323437" y="3351235"/>
              <a:ext cx="378811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7200" b="1" dirty="0">
                  <a:solidFill>
                    <a:srgbClr val="52879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€ 10.000</a:t>
              </a:r>
              <a:endParaRPr lang="en-CY" sz="7200" b="1"/>
            </a:p>
          </p:txBody>
        </p:sp>
      </p:grp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F792B99-D810-6F45-833A-6890DE45D445}"/>
              </a:ext>
            </a:extLst>
          </p:cNvPr>
          <p:cNvSpPr txBox="1">
            <a:spLocks/>
          </p:cNvSpPr>
          <p:nvPr/>
        </p:nvSpPr>
        <p:spPr>
          <a:xfrm>
            <a:off x="8328248" y="62373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59300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0F4B6CC-DD9B-46C4-B114-8A95622BA969}"/>
              </a:ext>
            </a:extLst>
          </p:cNvPr>
          <p:cNvSpPr txBox="1">
            <a:spLocks/>
          </p:cNvSpPr>
          <p:nvPr/>
        </p:nvSpPr>
        <p:spPr>
          <a:xfrm>
            <a:off x="335360" y="1268760"/>
            <a:ext cx="9793087" cy="5593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Απόσυρση και αντικατάσταση με καινούργιο</a:t>
            </a:r>
          </a:p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Ηλεκτρικό Ποδήλατο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56F9E2D-1157-4595-9667-D886913E4146}"/>
              </a:ext>
            </a:extLst>
          </p:cNvPr>
          <p:cNvGrpSpPr/>
          <p:nvPr/>
        </p:nvGrpSpPr>
        <p:grpSpPr>
          <a:xfrm>
            <a:off x="2855640" y="2834286"/>
            <a:ext cx="6480720" cy="1607399"/>
            <a:chOff x="-116723" y="2944165"/>
            <a:chExt cx="6480720" cy="160739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9FF357-D44E-4CCB-8B73-2D629A819354}"/>
                </a:ext>
              </a:extLst>
            </p:cNvPr>
            <p:cNvSpPr txBox="1"/>
            <p:nvPr/>
          </p:nvSpPr>
          <p:spPr>
            <a:xfrm>
              <a:off x="-116723" y="2944165"/>
              <a:ext cx="64807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400" dirty="0">
                  <a:solidFill>
                    <a:srgbClr val="52879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Τύπος</a:t>
              </a:r>
              <a:r>
                <a:rPr lang="el-GR" sz="2400" b="1" dirty="0">
                  <a:solidFill>
                    <a:srgbClr val="52879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l-GR" sz="24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Υποβοηθούμενης Ποδηλάτησης</a:t>
              </a:r>
              <a:endParaRPr lang="en-CY" sz="2400" dirty="0">
                <a:solidFill>
                  <a:srgbClr val="20506A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1EE7DD-76E4-4C01-BECE-F0CC460D81F0}"/>
                </a:ext>
              </a:extLst>
            </p:cNvPr>
            <p:cNvSpPr txBox="1"/>
            <p:nvPr/>
          </p:nvSpPr>
          <p:spPr>
            <a:xfrm>
              <a:off x="1323437" y="3351235"/>
              <a:ext cx="378811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7200" b="1" dirty="0">
                  <a:solidFill>
                    <a:srgbClr val="52879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€1.000</a:t>
              </a:r>
              <a:endParaRPr lang="en-CY" sz="7200" b="1"/>
            </a:p>
          </p:txBody>
        </p:sp>
      </p:grp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3458E75-F0A0-184D-9B80-B42C38D7DA8D}"/>
              </a:ext>
            </a:extLst>
          </p:cNvPr>
          <p:cNvSpPr txBox="1">
            <a:spLocks/>
          </p:cNvSpPr>
          <p:nvPr/>
        </p:nvSpPr>
        <p:spPr>
          <a:xfrm>
            <a:off x="8328248" y="62373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60262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0F4B6CC-DD9B-46C4-B114-8A95622BA969}"/>
              </a:ext>
            </a:extLst>
          </p:cNvPr>
          <p:cNvSpPr txBox="1">
            <a:spLocks/>
          </p:cNvSpPr>
          <p:nvPr/>
        </p:nvSpPr>
        <p:spPr>
          <a:xfrm>
            <a:off x="335360" y="1268760"/>
            <a:ext cx="11305256" cy="10081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Απόσυρση έναντι παροχής δωρεάν εισιτηρίων</a:t>
            </a:r>
          </a:p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χρήση στις τακτικές γραμμές λεωφορείων.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56F9E2D-1157-4595-9667-D886913E4146}"/>
              </a:ext>
            </a:extLst>
          </p:cNvPr>
          <p:cNvGrpSpPr/>
          <p:nvPr/>
        </p:nvGrpSpPr>
        <p:grpSpPr>
          <a:xfrm>
            <a:off x="4619836" y="2852936"/>
            <a:ext cx="2736304" cy="1607399"/>
            <a:chOff x="-116723" y="2944165"/>
            <a:chExt cx="2736304" cy="160739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9FF357-D44E-4CCB-8B73-2D629A819354}"/>
                </a:ext>
              </a:extLst>
            </p:cNvPr>
            <p:cNvSpPr txBox="1"/>
            <p:nvPr/>
          </p:nvSpPr>
          <p:spPr>
            <a:xfrm>
              <a:off x="-116723" y="2944165"/>
              <a:ext cx="273630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400" dirty="0">
                  <a:solidFill>
                    <a:srgbClr val="52879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Τύπος</a:t>
              </a:r>
              <a:r>
                <a:rPr lang="el-GR" sz="2400" b="1" dirty="0">
                  <a:solidFill>
                    <a:srgbClr val="52879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Κουπόνια</a:t>
              </a:r>
              <a:endParaRPr lang="en-CY" sz="2400">
                <a:solidFill>
                  <a:srgbClr val="20506A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1EE7DD-76E4-4C01-BECE-F0CC460D81F0}"/>
                </a:ext>
              </a:extLst>
            </p:cNvPr>
            <p:cNvSpPr txBox="1"/>
            <p:nvPr/>
          </p:nvSpPr>
          <p:spPr>
            <a:xfrm>
              <a:off x="27294" y="3351235"/>
              <a:ext cx="230425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7200" b="1" dirty="0">
                  <a:solidFill>
                    <a:srgbClr val="52879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€750</a:t>
              </a:r>
              <a:endParaRPr lang="en-CY" sz="7200" b="1"/>
            </a:p>
          </p:txBody>
        </p:sp>
      </p:grp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8C16BD2-6AE0-3446-98D6-59193A547304}"/>
              </a:ext>
            </a:extLst>
          </p:cNvPr>
          <p:cNvSpPr txBox="1">
            <a:spLocks/>
          </p:cNvSpPr>
          <p:nvPr/>
        </p:nvSpPr>
        <p:spPr>
          <a:xfrm>
            <a:off x="8328248" y="62373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80968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8B040CA-96CA-4A2D-B447-87F38F9F44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385978"/>
              </p:ext>
            </p:extLst>
          </p:nvPr>
        </p:nvGraphicFramePr>
        <p:xfrm>
          <a:off x="839416" y="1352499"/>
          <a:ext cx="10081120" cy="4519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82784">
                  <a:extLst>
                    <a:ext uri="{9D8B030D-6E8A-4147-A177-3AD203B41FA5}">
                      <a16:colId xmlns:a16="http://schemas.microsoft.com/office/drawing/2014/main" val="2211046258"/>
                    </a:ext>
                  </a:extLst>
                </a:gridCol>
                <a:gridCol w="1399168">
                  <a:extLst>
                    <a:ext uri="{9D8B030D-6E8A-4147-A177-3AD203B41FA5}">
                      <a16:colId xmlns:a16="http://schemas.microsoft.com/office/drawing/2014/main" val="655563649"/>
                    </a:ext>
                  </a:extLst>
                </a:gridCol>
                <a:gridCol w="1399168">
                  <a:extLst>
                    <a:ext uri="{9D8B030D-6E8A-4147-A177-3AD203B41FA5}">
                      <a16:colId xmlns:a16="http://schemas.microsoft.com/office/drawing/2014/main" val="2880518794"/>
                    </a:ext>
                  </a:extLst>
                </a:gridCol>
              </a:tblGrid>
              <a:tr h="695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</a:rPr>
                        <a:t>Περιγραφή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050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</a:rPr>
                        <a:t>Ποσό Χορηγίας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050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Αριθμός Χορηγιών</a:t>
                      </a:r>
                    </a:p>
                  </a:txBody>
                  <a:tcPr marL="68580" marR="68580" marT="0" marB="0" anchor="ctr">
                    <a:solidFill>
                      <a:srgbClr val="2050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791355"/>
                  </a:ext>
                </a:extLst>
              </a:tr>
              <a:tr h="695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solidFill>
                            <a:srgbClr val="20506A"/>
                          </a:solidFill>
                          <a:effectLst/>
                        </a:rPr>
                        <a:t>Απόσυρση και αντικατάσταση με καινούργιο όχημα ιδιωτικής χρήσης – </a:t>
                      </a:r>
                      <a:r>
                        <a:rPr lang="el-GR" sz="1600" b="1" dirty="0">
                          <a:solidFill>
                            <a:srgbClr val="2050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Ρύποι </a:t>
                      </a:r>
                      <a:r>
                        <a:rPr lang="en-US" sz="1600" b="1" dirty="0">
                          <a:solidFill>
                            <a:srgbClr val="2050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≤</a:t>
                      </a:r>
                      <a:r>
                        <a:rPr lang="el-GR" sz="1600" b="1" dirty="0">
                          <a:solidFill>
                            <a:srgbClr val="2050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</a:t>
                      </a:r>
                      <a:r>
                        <a:rPr lang="en-US" sz="1600" b="1" dirty="0">
                          <a:solidFill>
                            <a:srgbClr val="2050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gr/km – CO</a:t>
                      </a:r>
                      <a:r>
                        <a:rPr lang="en-US" sz="1600" b="1" baseline="-25000" dirty="0">
                          <a:solidFill>
                            <a:srgbClr val="2050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1" dirty="0">
                          <a:solidFill>
                            <a:srgbClr val="2050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l-GR" sz="1600" dirty="0">
                        <a:solidFill>
                          <a:srgbClr val="20506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</a:rPr>
                        <a:t>€7.500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679322"/>
                  </a:ext>
                </a:extLst>
              </a:tr>
              <a:tr h="3363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</a:rPr>
                        <a:t>Απόσυρση και αντικατάσταση με καινούργιο όχημα ταξί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endParaRPr lang="el-GR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090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</a:rPr>
                        <a:t>€12.000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090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solidFill>
                      <a:srgbClr val="6090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598496"/>
                  </a:ext>
                </a:extLst>
              </a:tr>
              <a:tr h="695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solidFill>
                            <a:srgbClr val="20506A"/>
                          </a:solidFill>
                          <a:effectLst/>
                        </a:rPr>
                        <a:t>Απόσυρση και αντικατάσταση με καινούργιο αναπηρικό όχημα</a:t>
                      </a:r>
                      <a:r>
                        <a:rPr lang="en-US" sz="1600" dirty="0">
                          <a:solidFill>
                            <a:srgbClr val="20506A"/>
                          </a:solidFill>
                          <a:effectLst/>
                        </a:rPr>
                        <a:t> </a:t>
                      </a:r>
                      <a:r>
                        <a:rPr lang="el-GR" sz="1600" dirty="0">
                          <a:solidFill>
                            <a:srgbClr val="20506A"/>
                          </a:solidFill>
                          <a:effectLst/>
                        </a:rPr>
                        <a:t>– </a:t>
                      </a:r>
                      <a:r>
                        <a:rPr lang="el-GR" sz="1600" b="1" dirty="0">
                          <a:solidFill>
                            <a:srgbClr val="2050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Ρύποι </a:t>
                      </a:r>
                      <a:r>
                        <a:rPr lang="en-US" sz="1600" b="1" dirty="0">
                          <a:solidFill>
                            <a:srgbClr val="2050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≤</a:t>
                      </a:r>
                      <a:r>
                        <a:rPr lang="el-GR" sz="1600" b="1" dirty="0">
                          <a:solidFill>
                            <a:srgbClr val="2050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</a:t>
                      </a:r>
                      <a:r>
                        <a:rPr lang="en-US" sz="1600" b="1" dirty="0">
                          <a:solidFill>
                            <a:srgbClr val="2050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gr/km – CO</a:t>
                      </a:r>
                      <a:r>
                        <a:rPr lang="en-US" sz="1600" b="1" baseline="-25000" dirty="0">
                          <a:solidFill>
                            <a:srgbClr val="2050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1" dirty="0">
                          <a:solidFill>
                            <a:srgbClr val="2050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l-GR" sz="1600" dirty="0">
                        <a:solidFill>
                          <a:srgbClr val="20506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</a:rPr>
                        <a:t>€10.000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363127"/>
                  </a:ext>
                </a:extLst>
              </a:tr>
              <a:tr h="695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</a:rPr>
                        <a:t>Απόσυρση και αντικατάσταση με καινούργιο όχημα πολύτεκνης οικογένειας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l-GR" sz="1600" dirty="0">
                          <a:effectLst/>
                        </a:rPr>
                        <a:t>– </a:t>
                      </a:r>
                      <a:r>
                        <a:rPr lang="en-US" sz="1600" dirty="0">
                          <a:effectLst/>
                        </a:rPr>
                        <a:t>Plugin-Hybrid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090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</a:rPr>
                        <a:t>€10.000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090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solidFill>
                      <a:srgbClr val="6090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676647"/>
                  </a:ext>
                </a:extLst>
              </a:tr>
              <a:tr h="695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solidFill>
                            <a:srgbClr val="20506A"/>
                          </a:solidFill>
                          <a:effectLst/>
                        </a:rPr>
                        <a:t>Απόσυρση και αγορά καινούριου ηλεκτρικού ποδήλατου (υποβοηθούμενης ποδηλάτησης) </a:t>
                      </a:r>
                      <a:endParaRPr lang="el-GR" sz="1600" dirty="0">
                        <a:solidFill>
                          <a:srgbClr val="20506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</a:rPr>
                        <a:t>€1.000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183219"/>
                  </a:ext>
                </a:extLst>
              </a:tr>
              <a:tr h="7041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</a:rPr>
                        <a:t>Απόσυρση έναντι παροχής δωρεάν εισιτηρίων για χρήση στις τακτικές γραμμές λεωφορείων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090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</a:rPr>
                        <a:t>€750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090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533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090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879497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157217-CC5B-425D-B112-55ABEE2B4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41840" y="6492875"/>
            <a:ext cx="4114800" cy="365125"/>
          </a:xfrm>
        </p:spPr>
        <p:txBody>
          <a:bodyPr/>
          <a:lstStyle/>
          <a:p>
            <a:r>
              <a:rPr lang="el-GR" sz="900" dirty="0"/>
              <a:t>ΚΥΠΡΙΑΚΗ ΔΗΜΟΚΡΑΤΙΑ / ΠΝΕΥΜΑΤΙΚΑ ΔΙΚΑΙΩΜΑΤΑ </a:t>
            </a:r>
            <a:r>
              <a:rPr lang="en-US" sz="900" dirty="0"/>
              <a:t>2021</a:t>
            </a:r>
            <a:endParaRPr lang="en-GB" sz="9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7CB7BC-21DC-484A-BB4F-D8D5BF019A8C}"/>
              </a:ext>
            </a:extLst>
          </p:cNvPr>
          <p:cNvSpPr txBox="1">
            <a:spLocks/>
          </p:cNvSpPr>
          <p:nvPr/>
        </p:nvSpPr>
        <p:spPr>
          <a:xfrm>
            <a:off x="839416" y="980728"/>
            <a:ext cx="8000694" cy="5593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Σχέδιο Απόσυρσης – (Ποσά και αριθμός χορηγιών)</a:t>
            </a:r>
          </a:p>
        </p:txBody>
      </p:sp>
    </p:spTree>
    <p:extLst>
      <p:ext uri="{BB962C8B-B14F-4D97-AF65-F5344CB8AC3E}">
        <p14:creationId xmlns:p14="http://schemas.microsoft.com/office/powerpoint/2010/main" val="246253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12AB634-7487-6044-A8D1-0929FE8D9744}"/>
              </a:ext>
            </a:extLst>
          </p:cNvPr>
          <p:cNvSpPr txBox="1"/>
          <p:nvPr/>
        </p:nvSpPr>
        <p:spPr>
          <a:xfrm>
            <a:off x="6816080" y="3596243"/>
            <a:ext cx="474302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spcAft>
                <a:spcPts val="1200"/>
              </a:spcAft>
            </a:pP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</a:rPr>
              <a:t>Διαδικτυακά, στην ιστοσελίδα</a:t>
            </a:r>
          </a:p>
          <a:p>
            <a:pPr lvl="1" algn="ctr">
              <a:spcAft>
                <a:spcPts val="1200"/>
              </a:spcAft>
            </a:pPr>
            <a:r>
              <a:rPr lang="en-US" sz="2400" b="1" dirty="0">
                <a:solidFill>
                  <a:srgbClr val="20506A"/>
                </a:solidFill>
                <a:latin typeface="Arial" panose="020B0604020202020204" pitchFamily="34" charset="0"/>
              </a:rPr>
              <a:t>www.ev.gov.cy</a:t>
            </a:r>
            <a:endParaRPr lang="el-GR" sz="2400" b="1" dirty="0">
              <a:solidFill>
                <a:srgbClr val="20506A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14B0EB-AAC3-614F-ADD1-C50AA4452750}"/>
              </a:ext>
            </a:extLst>
          </p:cNvPr>
          <p:cNvSpPr txBox="1"/>
          <p:nvPr/>
        </p:nvSpPr>
        <p:spPr>
          <a:xfrm>
            <a:off x="1717948" y="3596243"/>
            <a:ext cx="48821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spcBef>
                <a:spcPts val="0"/>
              </a:spcBef>
              <a:buNone/>
            </a:pP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</a:rPr>
              <a:t>από </a:t>
            </a:r>
            <a:r>
              <a:rPr lang="el-GR" sz="2400" b="1" dirty="0">
                <a:solidFill>
                  <a:srgbClr val="20506A"/>
                </a:solidFill>
                <a:latin typeface="Arial" panose="020B0604020202020204" pitchFamily="34" charset="0"/>
              </a:rPr>
              <a:t>6/12/2021</a:t>
            </a: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</a:rPr>
              <a:t>, ώρα 11</a:t>
            </a:r>
            <a:r>
              <a:rPr lang="en-US" sz="2400" dirty="0">
                <a:solidFill>
                  <a:srgbClr val="20506A"/>
                </a:solidFill>
                <a:latin typeface="Arial" panose="020B0604020202020204" pitchFamily="34" charset="0"/>
              </a:rPr>
              <a:t>:00</a:t>
            </a: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</a:rPr>
              <a:t>,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</a:rPr>
              <a:t>μέχρι </a:t>
            </a:r>
            <a:r>
              <a:rPr lang="el-GR" sz="2400" b="1" dirty="0">
                <a:solidFill>
                  <a:srgbClr val="20506A"/>
                </a:solidFill>
                <a:latin typeface="Arial" panose="020B0604020202020204" pitchFamily="34" charset="0"/>
              </a:rPr>
              <a:t>20/12/2021</a:t>
            </a: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</a:rPr>
              <a:t>, ώρα 10</a:t>
            </a:r>
            <a:r>
              <a:rPr lang="en-US" sz="2400" dirty="0">
                <a:solidFill>
                  <a:srgbClr val="20506A"/>
                </a:solidFill>
                <a:latin typeface="Arial" panose="020B0604020202020204" pitchFamily="34" charset="0"/>
              </a:rPr>
              <a:t>:00</a:t>
            </a:r>
            <a:endParaRPr lang="el-GR" sz="2400" dirty="0">
              <a:solidFill>
                <a:srgbClr val="20506A"/>
              </a:solidFill>
              <a:latin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1B865F-78A9-41FE-B3D1-AFFD4A653F90}"/>
              </a:ext>
            </a:extLst>
          </p:cNvPr>
          <p:cNvSpPr txBox="1">
            <a:spLocks/>
          </p:cNvSpPr>
          <p:nvPr/>
        </p:nvSpPr>
        <p:spPr>
          <a:xfrm>
            <a:off x="335361" y="2037304"/>
            <a:ext cx="3744415" cy="5593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Έναρξη αιτήσεων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9568E206-61FA-2B40-897F-3464033384BD}"/>
              </a:ext>
            </a:extLst>
          </p:cNvPr>
          <p:cNvSpPr txBox="1">
            <a:spLocks/>
          </p:cNvSpPr>
          <p:nvPr/>
        </p:nvSpPr>
        <p:spPr>
          <a:xfrm>
            <a:off x="8328248" y="62373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91F9F5-1B18-0640-B63E-F52F5D3A3A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3140968"/>
            <a:ext cx="1475182" cy="147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B41E61-5807-7748-9AA6-2805E2E43ABB}"/>
              </a:ext>
            </a:extLst>
          </p:cNvPr>
          <p:cNvSpPr/>
          <p:nvPr/>
        </p:nvSpPr>
        <p:spPr>
          <a:xfrm>
            <a:off x="3071664" y="3429000"/>
            <a:ext cx="6192688" cy="1152128"/>
          </a:xfrm>
          <a:prstGeom prst="rect">
            <a:avLst/>
          </a:prstGeom>
          <a:solidFill>
            <a:srgbClr val="20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7B23B8-4C29-904E-9492-A4B10572DDEE}"/>
              </a:ext>
            </a:extLst>
          </p:cNvPr>
          <p:cNvSpPr txBox="1"/>
          <p:nvPr/>
        </p:nvSpPr>
        <p:spPr>
          <a:xfrm>
            <a:off x="2768191" y="3413332"/>
            <a:ext cx="66556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3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Έγκριση με </a:t>
            </a:r>
            <a:r>
              <a:rPr lang="el-GR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προτεραιότητα στο όχημα μεγαλύτερης ηλικίας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1B865F-78A9-41FE-B3D1-AFFD4A653F90}"/>
              </a:ext>
            </a:extLst>
          </p:cNvPr>
          <p:cNvSpPr txBox="1">
            <a:spLocks/>
          </p:cNvSpPr>
          <p:nvPr/>
        </p:nvSpPr>
        <p:spPr>
          <a:xfrm>
            <a:off x="335361" y="1268760"/>
            <a:ext cx="9217023" cy="1800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Σχέδιο Απόσυρσης Ρυπογόνων Οχημάτων και Παραχώρησης Κινήτρων για Εναλλακτικούς, Μηδενικών ή Χαμηλών Εκπομπών τύπους οχημάτων 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ADEE161B-68D3-3C41-ADFA-6F231FDC090C}"/>
              </a:ext>
            </a:extLst>
          </p:cNvPr>
          <p:cNvSpPr txBox="1">
            <a:spLocks/>
          </p:cNvSpPr>
          <p:nvPr/>
        </p:nvSpPr>
        <p:spPr>
          <a:xfrm>
            <a:off x="8328248" y="62373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0682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CD9ED8-3947-0344-B11C-5CFE0190C88C}"/>
              </a:ext>
            </a:extLst>
          </p:cNvPr>
          <p:cNvSpPr txBox="1"/>
          <p:nvPr/>
        </p:nvSpPr>
        <p:spPr>
          <a:xfrm>
            <a:off x="335360" y="2780928"/>
            <a:ext cx="7818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l-GR" b="1" dirty="0">
                <a:solidFill>
                  <a:srgbClr val="2F7788"/>
                </a:solidFill>
                <a:latin typeface="Arial"/>
                <a:cs typeface="Arial"/>
              </a:rPr>
              <a:t>50% των</a:t>
            </a:r>
            <a:r>
              <a:rPr lang="en-GB" b="1" dirty="0">
                <a:solidFill>
                  <a:srgbClr val="2F7788"/>
                </a:solidFill>
                <a:latin typeface="Arial"/>
                <a:cs typeface="Arial"/>
              </a:rPr>
              <a:t> </a:t>
            </a:r>
            <a:r>
              <a:rPr lang="el-GR" b="1" dirty="0">
                <a:solidFill>
                  <a:srgbClr val="2F7788"/>
                </a:solidFill>
                <a:latin typeface="Arial"/>
                <a:cs typeface="Arial"/>
              </a:rPr>
              <a:t>ρύπων προέρχονται από τις  μεταφορές</a:t>
            </a:r>
          </a:p>
          <a:p>
            <a:pPr marL="285750" indent="-285750">
              <a:buBlip>
                <a:blip r:embed="rId3"/>
              </a:buBlip>
            </a:pPr>
            <a:r>
              <a:rPr lang="el-GR" b="1" dirty="0">
                <a:solidFill>
                  <a:srgbClr val="2F7788"/>
                </a:solidFill>
                <a:latin typeface="Arial"/>
                <a:cs typeface="Arial"/>
              </a:rPr>
              <a:t>Πράσινες μεταφορές και </a:t>
            </a:r>
            <a:r>
              <a:rPr lang="el-GR" b="1" dirty="0" err="1">
                <a:solidFill>
                  <a:srgbClr val="2F7788"/>
                </a:solidFill>
                <a:latin typeface="Arial"/>
                <a:cs typeface="Arial"/>
              </a:rPr>
              <a:t>βιώσιμ</a:t>
            </a:r>
            <a:r>
              <a:rPr lang="en-US" b="1" dirty="0" err="1">
                <a:solidFill>
                  <a:srgbClr val="2F7788"/>
                </a:solidFill>
                <a:latin typeface="Arial"/>
                <a:cs typeface="Arial"/>
              </a:rPr>
              <a:t>η</a:t>
            </a:r>
            <a:r>
              <a:rPr lang="el-GR" b="1" dirty="0">
                <a:solidFill>
                  <a:srgbClr val="2F7788"/>
                </a:solidFill>
                <a:latin typeface="Arial"/>
                <a:cs typeface="Arial"/>
              </a:rPr>
              <a:t> κινητικότητα</a:t>
            </a:r>
          </a:p>
          <a:p>
            <a:pPr marL="285750" indent="-285750">
              <a:buBlip>
                <a:blip r:embed="rId3"/>
              </a:buBlip>
            </a:pPr>
            <a:r>
              <a:rPr lang="el-GR" b="1" dirty="0">
                <a:solidFill>
                  <a:srgbClr val="2F7788"/>
                </a:solidFill>
                <a:latin typeface="Arial"/>
                <a:cs typeface="Arial"/>
              </a:rPr>
              <a:t>Νομοσχέδιο για μείωση ρύπων από μεταφορές (ΤΑΑ)</a:t>
            </a:r>
          </a:p>
          <a:p>
            <a:pPr marL="285750" indent="-285750">
              <a:buBlip>
                <a:blip r:embed="rId3"/>
              </a:buBlip>
            </a:pPr>
            <a:r>
              <a:rPr lang="el-GR" b="1" dirty="0">
                <a:solidFill>
                  <a:srgbClr val="2F7788"/>
                </a:solidFill>
                <a:latin typeface="Arial"/>
                <a:cs typeface="Arial"/>
              </a:rPr>
              <a:t>Γενικό πλαίσιο πολιτικής για ηλεκτροκίνηση</a:t>
            </a:r>
          </a:p>
          <a:p>
            <a:pPr marL="285750" indent="-285750">
              <a:buBlip>
                <a:blip r:embed="rId3"/>
              </a:buBlip>
            </a:pPr>
            <a:r>
              <a:rPr lang="el-GR" b="1" dirty="0">
                <a:solidFill>
                  <a:srgbClr val="2F7788"/>
                </a:solidFill>
                <a:latin typeface="Arial"/>
                <a:cs typeface="Arial"/>
              </a:rPr>
              <a:t>Διαβούλευση </a:t>
            </a:r>
          </a:p>
          <a:p>
            <a:pPr marL="285750" indent="-285750">
              <a:buBlip>
                <a:blip r:embed="rId3"/>
              </a:buBlip>
            </a:pPr>
            <a:r>
              <a:rPr lang="el-GR" b="1" dirty="0">
                <a:solidFill>
                  <a:srgbClr val="2F7788"/>
                </a:solidFill>
                <a:latin typeface="Arial"/>
                <a:cs typeface="Arial"/>
              </a:rPr>
              <a:t>Διμερείς επαφές με Υπουργεία Μεταφορών της ΕΕ</a:t>
            </a:r>
          </a:p>
          <a:p>
            <a:pPr marL="285750" indent="-285750">
              <a:buBlip>
                <a:blip r:embed="rId3"/>
              </a:buBlip>
            </a:pPr>
            <a:r>
              <a:rPr lang="el-GR" b="1" dirty="0">
                <a:solidFill>
                  <a:srgbClr val="2F7788"/>
                </a:solidFill>
                <a:latin typeface="Arial"/>
                <a:cs typeface="Arial"/>
              </a:rPr>
              <a:t>Παραδείγματα άλλων χωρών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865483-9C70-40CB-A144-3152EC4773E3}"/>
              </a:ext>
            </a:extLst>
          </p:cNvPr>
          <p:cNvSpPr txBox="1">
            <a:spLocks/>
          </p:cNvSpPr>
          <p:nvPr/>
        </p:nvSpPr>
        <p:spPr>
          <a:xfrm>
            <a:off x="335360" y="1691048"/>
            <a:ext cx="8656643" cy="6099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Ένταξη της Ηλεκτροκίνησης στην Κύπρο</a:t>
            </a:r>
          </a:p>
        </p:txBody>
      </p:sp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CCCA0E02-F6CC-4A01-A07D-36802E4A4A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72254"/>
            <a:ext cx="6048672" cy="6048672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E4F70D7-0A84-E949-92B8-71470E51D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237312"/>
            <a:ext cx="4114800" cy="365125"/>
          </a:xfrm>
        </p:spPr>
        <p:txBody>
          <a:bodyPr/>
          <a:lstStyle/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91636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1927CC-F80F-774A-AEC0-7620C07033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1905705"/>
            <a:ext cx="7565624" cy="447059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F642233-D761-4F42-A72D-3AE3D0DD5634}"/>
              </a:ext>
            </a:extLst>
          </p:cNvPr>
          <p:cNvSpPr txBox="1">
            <a:spLocks/>
          </p:cNvSpPr>
          <p:nvPr/>
        </p:nvSpPr>
        <p:spPr>
          <a:xfrm>
            <a:off x="335361" y="1340768"/>
            <a:ext cx="10657183" cy="5593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Σχέδιο Επιχορήγησης Ηλεκτρικών Οχημάτων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D7F600C-FCDA-7845-8067-FA6E31116B88}"/>
              </a:ext>
            </a:extLst>
          </p:cNvPr>
          <p:cNvSpPr txBox="1">
            <a:spLocks/>
          </p:cNvSpPr>
          <p:nvPr/>
        </p:nvSpPr>
        <p:spPr>
          <a:xfrm>
            <a:off x="8328248" y="62373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03365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4AA8C6B2-A5FE-1841-B059-A6CD49BD63FC}"/>
              </a:ext>
            </a:extLst>
          </p:cNvPr>
          <p:cNvSpPr txBox="1">
            <a:spLocks/>
          </p:cNvSpPr>
          <p:nvPr/>
        </p:nvSpPr>
        <p:spPr>
          <a:xfrm>
            <a:off x="587389" y="1940882"/>
            <a:ext cx="5596329" cy="3792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buBlip>
                <a:blip r:embed="rId4"/>
              </a:buBlip>
            </a:pPr>
            <a:r>
              <a:rPr lang="el-GR" sz="2200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 αίτηση για κάθε όχημα</a:t>
            </a:r>
          </a:p>
          <a:p>
            <a:pPr>
              <a:spcBef>
                <a:spcPts val="600"/>
              </a:spcBef>
              <a:spcAft>
                <a:spcPts val="1200"/>
              </a:spcAft>
              <a:buBlip>
                <a:blip r:embed="rId4"/>
              </a:buBlip>
            </a:pPr>
            <a:r>
              <a:rPr lang="el-GR" sz="2200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Φυσικά πρόσωπα δικαιούνται 1 αίτηση για αυτοκίνητο, 1 αίτηση για ηλεκτρικό ποδήλατο και 1 αίτηση για </a:t>
            </a:r>
            <a:r>
              <a:rPr lang="el-GR" sz="2200" dirty="0">
                <a:solidFill>
                  <a:srgbClr val="20506A"/>
                </a:solidFill>
                <a:latin typeface="Arial" panose="020B0604020202020204" pitchFamily="34" charset="0"/>
              </a:rPr>
              <a:t>μοτοποδήλατο / μοτοσυκλέτα</a:t>
            </a:r>
            <a:endParaRPr lang="el-GR" sz="2200" dirty="0">
              <a:solidFill>
                <a:srgbClr val="20506A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Blip>
                <a:blip r:embed="rId4"/>
              </a:buBlip>
            </a:pPr>
            <a:r>
              <a:rPr lang="el-GR" sz="2200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Νομικά πρόσωπα δικαιούνται 4 αιτήσεις (δεν δικαιούνται για ηλεκτρικό ποδήλατο) – ισχύουν οι κανόνες </a:t>
            </a:r>
            <a:r>
              <a:rPr lang="el-GR" sz="2200" dirty="0">
                <a:solidFill>
                  <a:srgbClr val="20506A"/>
                </a:solidFill>
                <a:latin typeface="Arial" panose="020B0604020202020204" pitchFamily="34" charset="0"/>
              </a:rPr>
              <a:t>Ενίσχυσης Ήσσονος Σημασίας (</a:t>
            </a:r>
            <a:r>
              <a:rPr lang="en-GB" sz="2200" dirty="0">
                <a:solidFill>
                  <a:srgbClr val="20506A"/>
                </a:solidFill>
                <a:latin typeface="Arial" panose="020B0604020202020204" pitchFamily="34" charset="0"/>
              </a:rPr>
              <a:t>de minimis</a:t>
            </a:r>
            <a:r>
              <a:rPr lang="el-GR" sz="2200" dirty="0">
                <a:solidFill>
                  <a:srgbClr val="20506A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D67B38-DD5E-4032-9E31-8A5CF3AC7818}"/>
              </a:ext>
            </a:extLst>
          </p:cNvPr>
          <p:cNvSpPr txBox="1">
            <a:spLocks/>
          </p:cNvSpPr>
          <p:nvPr/>
        </p:nvSpPr>
        <p:spPr>
          <a:xfrm>
            <a:off x="335361" y="1268760"/>
            <a:ext cx="8000694" cy="5593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Δικαιούχοι Αίτησης</a:t>
            </a:r>
          </a:p>
        </p:txBody>
      </p:sp>
      <p:pic>
        <p:nvPicPr>
          <p:cNvPr id="4" name="Picture 3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A557FB31-248C-4E56-9182-AC2A5E936F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1988840"/>
            <a:ext cx="5596328" cy="3116942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47F0FB8-C075-274E-8065-04370FE4B67D}"/>
              </a:ext>
            </a:extLst>
          </p:cNvPr>
          <p:cNvSpPr txBox="1">
            <a:spLocks/>
          </p:cNvSpPr>
          <p:nvPr/>
        </p:nvSpPr>
        <p:spPr>
          <a:xfrm>
            <a:off x="8328248" y="62373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44280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D1BC45E-CABD-4F56-A15F-265E0AF31C57}"/>
              </a:ext>
            </a:extLst>
          </p:cNvPr>
          <p:cNvGrpSpPr/>
          <p:nvPr/>
        </p:nvGrpSpPr>
        <p:grpSpPr>
          <a:xfrm>
            <a:off x="2095653" y="2852936"/>
            <a:ext cx="8000694" cy="1440160"/>
            <a:chOff x="2095653" y="1988840"/>
            <a:chExt cx="8000694" cy="1440160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C0276759-CFFC-4813-8764-A0EBAFF0CF6F}"/>
                </a:ext>
              </a:extLst>
            </p:cNvPr>
            <p:cNvSpPr txBox="1">
              <a:spLocks/>
            </p:cNvSpPr>
            <p:nvPr/>
          </p:nvSpPr>
          <p:spPr>
            <a:xfrm>
              <a:off x="2095653" y="1988840"/>
              <a:ext cx="8000694" cy="5593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l-GR" sz="3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Σχέδιο Αγοράς Ηλεκτρικών Οχημάτων</a:t>
              </a:r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61A311D2-D539-43C3-94F9-76AEF25D8B84}"/>
                </a:ext>
              </a:extLst>
            </p:cNvPr>
            <p:cNvSpPr txBox="1">
              <a:spLocks/>
            </p:cNvSpPr>
            <p:nvPr/>
          </p:nvSpPr>
          <p:spPr>
            <a:xfrm>
              <a:off x="2095653" y="2681251"/>
              <a:ext cx="8000694" cy="74774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l-GR" sz="2400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Τύπος Οχημάτων ή Υπηρεσιών</a:t>
              </a:r>
            </a:p>
            <a:p>
              <a:pPr algn="ctr"/>
              <a:r>
                <a:rPr lang="el-GR" sz="2400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και ποσά επιχορήγησης</a:t>
              </a:r>
            </a:p>
          </p:txBody>
        </p:sp>
      </p:grp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33A106C-0C87-1641-9F47-29F09F303415}"/>
              </a:ext>
            </a:extLst>
          </p:cNvPr>
          <p:cNvSpPr txBox="1">
            <a:spLocks/>
          </p:cNvSpPr>
          <p:nvPr/>
        </p:nvSpPr>
        <p:spPr>
          <a:xfrm>
            <a:off x="8328248" y="62373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74709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7F23405-2AB8-4DD2-BCAA-9FCD23D04D10}"/>
              </a:ext>
            </a:extLst>
          </p:cNvPr>
          <p:cNvGrpSpPr/>
          <p:nvPr/>
        </p:nvGrpSpPr>
        <p:grpSpPr>
          <a:xfrm>
            <a:off x="5643972" y="2204864"/>
            <a:ext cx="3428020" cy="2320614"/>
            <a:chOff x="5643972" y="2132567"/>
            <a:chExt cx="3428020" cy="232061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70C229-7F9C-5340-B045-423765F9CE4A}"/>
                </a:ext>
              </a:extLst>
            </p:cNvPr>
            <p:cNvSpPr txBox="1"/>
            <p:nvPr/>
          </p:nvSpPr>
          <p:spPr>
            <a:xfrm>
              <a:off x="5643972" y="2132567"/>
              <a:ext cx="212940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600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Τύπος</a:t>
              </a:r>
              <a:r>
                <a:rPr lang="el-GR" sz="16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Όχημα ΙΧ</a:t>
              </a:r>
              <a:endParaRPr lang="en-CY" sz="1600">
                <a:solidFill>
                  <a:srgbClr val="20506A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9E344D-1C98-3D47-B090-F05DBF4414C7}"/>
                </a:ext>
              </a:extLst>
            </p:cNvPr>
            <p:cNvSpPr txBox="1"/>
            <p:nvPr/>
          </p:nvSpPr>
          <p:spPr>
            <a:xfrm>
              <a:off x="5653962" y="2241728"/>
              <a:ext cx="340804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 </a:t>
              </a:r>
              <a:r>
                <a:rPr lang="en-US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r>
                <a:rPr lang="el-GR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l-GR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  <a:endParaRPr lang="en-CY" sz="7200" b="1">
                <a:solidFill>
                  <a:srgbClr val="20506A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F6FD4F-BFE8-5744-80FD-A9449F82BAA6}"/>
                </a:ext>
              </a:extLst>
            </p:cNvPr>
            <p:cNvSpPr txBox="1"/>
            <p:nvPr/>
          </p:nvSpPr>
          <p:spPr>
            <a:xfrm>
              <a:off x="5663952" y="3191297"/>
              <a:ext cx="3408040" cy="12618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800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Με απόσυρση</a:t>
              </a:r>
            </a:p>
            <a:p>
              <a:r>
                <a:rPr lang="el-GR" sz="48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€ 1.</a:t>
              </a:r>
              <a:r>
                <a:rPr lang="en-US" sz="48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l-GR" sz="48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  <a:endParaRPr lang="en-CY" sz="4800" b="1">
                <a:solidFill>
                  <a:srgbClr val="20506A"/>
                </a:solidFill>
              </a:endParaRP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B2394A72-86F4-44B3-AA82-63677CAE0899}"/>
              </a:ext>
            </a:extLst>
          </p:cNvPr>
          <p:cNvSpPr txBox="1">
            <a:spLocks/>
          </p:cNvSpPr>
          <p:nvPr/>
        </p:nvSpPr>
        <p:spPr>
          <a:xfrm>
            <a:off x="335360" y="1268760"/>
            <a:ext cx="9793087" cy="8640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Αγορά καινούργιου ηλεκτρικού οχήματος</a:t>
            </a:r>
          </a:p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Ιδιωτικής Χρήσης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162DC40-4327-481B-9FCE-192DE2F37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888"/>
            <a:ext cx="6388584" cy="49832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97353C8-A9DA-4EFA-BCCA-AB75E19670AC}"/>
              </a:ext>
            </a:extLst>
          </p:cNvPr>
          <p:cNvSpPr txBox="1"/>
          <p:nvPr/>
        </p:nvSpPr>
        <p:spPr>
          <a:xfrm>
            <a:off x="5222160" y="4365393"/>
            <a:ext cx="609600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Κ</a:t>
            </a:r>
            <a:r>
              <a:rPr lang="el-GR" dirty="0">
                <a:solidFill>
                  <a:srgbClr val="2050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αινούργιο κατηγορίας Μ1 με Πιστοποιητικό Συμμόρφωσης ΕΕ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Τ</a:t>
            </a:r>
            <a:r>
              <a:rPr lang="el-GR" sz="2400" dirty="0">
                <a:solidFill>
                  <a:srgbClr val="2050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ιμή αγοράς</a:t>
            </a: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περιλαμβανομένου του Φ.Π.Α., δεν υπερβαίνει </a:t>
            </a: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</a:rPr>
              <a:t>τις</a:t>
            </a: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2050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€80</a:t>
            </a:r>
            <a:r>
              <a:rPr lang="en-GB" sz="2400" dirty="0">
                <a:solidFill>
                  <a:srgbClr val="2050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l-GR" sz="2400" dirty="0">
                <a:solidFill>
                  <a:srgbClr val="2050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000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7E45D54-F549-FA47-9DA5-29EE3254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237312"/>
            <a:ext cx="4114800" cy="365125"/>
          </a:xfrm>
        </p:spPr>
        <p:txBody>
          <a:bodyPr/>
          <a:lstStyle/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10093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670C229-7F9C-5340-B045-423765F9CE4A}"/>
              </a:ext>
            </a:extLst>
          </p:cNvPr>
          <p:cNvSpPr txBox="1"/>
          <p:nvPr/>
        </p:nvSpPr>
        <p:spPr>
          <a:xfrm>
            <a:off x="5643972" y="2204864"/>
            <a:ext cx="3188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Τύπος</a:t>
            </a:r>
            <a:r>
              <a:rPr lang="el-GR" sz="16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Επιβατικό Αυτοκίνητο</a:t>
            </a:r>
            <a:endParaRPr lang="en-CY" sz="1600">
              <a:solidFill>
                <a:srgbClr val="20506A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9E344D-1C98-3D47-B090-F05DBF4414C7}"/>
              </a:ext>
            </a:extLst>
          </p:cNvPr>
          <p:cNvSpPr txBox="1"/>
          <p:nvPr/>
        </p:nvSpPr>
        <p:spPr>
          <a:xfrm>
            <a:off x="5653962" y="2314025"/>
            <a:ext cx="39704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7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</a:t>
            </a:r>
            <a:r>
              <a:rPr lang="en-GB" sz="7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7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l-GR" sz="7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7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l-GR" sz="7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n-CY" sz="7200" b="1">
              <a:solidFill>
                <a:srgbClr val="20506A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3677A0-3E9D-FD46-881B-CE622F5A4CE4}"/>
              </a:ext>
            </a:extLst>
          </p:cNvPr>
          <p:cNvSpPr txBox="1"/>
          <p:nvPr/>
        </p:nvSpPr>
        <p:spPr>
          <a:xfrm>
            <a:off x="5222160" y="4365393"/>
            <a:ext cx="609600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Κ</a:t>
            </a:r>
            <a:r>
              <a:rPr lang="el-GR" dirty="0">
                <a:solidFill>
                  <a:srgbClr val="2050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αινούργιο κατηγορίας Μ1 με Πιστοποιητικό Συμμόρφωσης ΕΕ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Τ</a:t>
            </a:r>
            <a:r>
              <a:rPr lang="el-GR" sz="2400" dirty="0">
                <a:solidFill>
                  <a:srgbClr val="2050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ιμή αγοράς</a:t>
            </a: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περιλαμβανομένου του Φ.Π.Α., δεν υπερβαίνει </a:t>
            </a: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</a:rPr>
              <a:t>τις</a:t>
            </a: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2050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€80</a:t>
            </a:r>
            <a:r>
              <a:rPr lang="en-GB" sz="2400" dirty="0">
                <a:solidFill>
                  <a:srgbClr val="2050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l-GR" sz="2400" dirty="0">
                <a:solidFill>
                  <a:srgbClr val="2050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000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F6FD4F-BFE8-5744-80FD-A9449F82BAA6}"/>
              </a:ext>
            </a:extLst>
          </p:cNvPr>
          <p:cNvSpPr txBox="1"/>
          <p:nvPr/>
        </p:nvSpPr>
        <p:spPr>
          <a:xfrm>
            <a:off x="5663952" y="3263594"/>
            <a:ext cx="340804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 απόσυρση</a:t>
            </a:r>
          </a:p>
          <a:p>
            <a:r>
              <a:rPr lang="el-GR" sz="48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€ 1.</a:t>
            </a:r>
            <a:r>
              <a:rPr lang="en-US" sz="48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l-GR" sz="48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n-CY" sz="4800" b="1">
              <a:solidFill>
                <a:srgbClr val="20506A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394A72-86F4-44B3-AA82-63677CAE0899}"/>
              </a:ext>
            </a:extLst>
          </p:cNvPr>
          <p:cNvSpPr txBox="1">
            <a:spLocks/>
          </p:cNvSpPr>
          <p:nvPr/>
        </p:nvSpPr>
        <p:spPr>
          <a:xfrm>
            <a:off x="335360" y="1268760"/>
            <a:ext cx="9793087" cy="8640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Αγορά καινούργιου ηλεκτρικού οχήματος</a:t>
            </a:r>
          </a:p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Ταξί </a:t>
            </a:r>
          </a:p>
        </p:txBody>
      </p:sp>
      <p:pic>
        <p:nvPicPr>
          <p:cNvPr id="3" name="Picture 2" descr="A picture containing car&#10;&#10;Description automatically generated">
            <a:extLst>
              <a:ext uri="{FF2B5EF4-FFF2-40B4-BE49-F238E27FC236}">
                <a16:creationId xmlns:a16="http://schemas.microsoft.com/office/drawing/2014/main" id="{730F4C1F-688E-43C1-8EC8-75EAA85F84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92" y="1871364"/>
            <a:ext cx="5904656" cy="4605816"/>
          </a:xfrm>
          <a:prstGeom prst="rect">
            <a:avLst/>
          </a:prstGeom>
        </p:spPr>
      </p:pic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FAD67FD-5FEF-ED44-92BF-DFDCD2E23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237312"/>
            <a:ext cx="4114800" cy="365125"/>
          </a:xfrm>
        </p:spPr>
        <p:txBody>
          <a:bodyPr/>
          <a:lstStyle/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90035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7F23405-2AB8-4DD2-BCAA-9FCD23D04D10}"/>
              </a:ext>
            </a:extLst>
          </p:cNvPr>
          <p:cNvGrpSpPr/>
          <p:nvPr/>
        </p:nvGrpSpPr>
        <p:grpSpPr>
          <a:xfrm>
            <a:off x="5643972" y="2204864"/>
            <a:ext cx="3980420" cy="2320614"/>
            <a:chOff x="5643972" y="2132567"/>
            <a:chExt cx="3980420" cy="232061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70C229-7F9C-5340-B045-423765F9CE4A}"/>
                </a:ext>
              </a:extLst>
            </p:cNvPr>
            <p:cNvSpPr txBox="1"/>
            <p:nvPr/>
          </p:nvSpPr>
          <p:spPr>
            <a:xfrm>
              <a:off x="5643972" y="2132567"/>
              <a:ext cx="318833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600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Τύπος</a:t>
              </a:r>
              <a:r>
                <a:rPr lang="el-GR" sz="16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Αναπηρικό Αυτοκίνητο</a:t>
              </a:r>
              <a:endParaRPr lang="en-CY" sz="1600">
                <a:solidFill>
                  <a:srgbClr val="20506A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9E344D-1C98-3D47-B090-F05DBF4414C7}"/>
                </a:ext>
              </a:extLst>
            </p:cNvPr>
            <p:cNvSpPr txBox="1"/>
            <p:nvPr/>
          </p:nvSpPr>
          <p:spPr>
            <a:xfrm>
              <a:off x="5653962" y="2241728"/>
              <a:ext cx="397043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 </a:t>
              </a:r>
              <a:r>
                <a:rPr lang="en-GB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l-GR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l-GR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  <a:endParaRPr lang="en-CY" sz="7200" b="1">
                <a:solidFill>
                  <a:srgbClr val="20506A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F6FD4F-BFE8-5744-80FD-A9449F82BAA6}"/>
                </a:ext>
              </a:extLst>
            </p:cNvPr>
            <p:cNvSpPr txBox="1"/>
            <p:nvPr/>
          </p:nvSpPr>
          <p:spPr>
            <a:xfrm>
              <a:off x="5663952" y="3191297"/>
              <a:ext cx="3408040" cy="12618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800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Με απόσυρση</a:t>
              </a:r>
            </a:p>
            <a:p>
              <a:r>
                <a:rPr lang="el-GR" sz="48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€ 1.</a:t>
              </a:r>
              <a:r>
                <a:rPr lang="en-US" sz="48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l-GR" sz="48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  <a:endParaRPr lang="en-CY" sz="4800" b="1">
                <a:solidFill>
                  <a:srgbClr val="20506A"/>
                </a:solidFill>
              </a:endParaRP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B2394A72-86F4-44B3-AA82-63677CAE0899}"/>
              </a:ext>
            </a:extLst>
          </p:cNvPr>
          <p:cNvSpPr txBox="1">
            <a:spLocks/>
          </p:cNvSpPr>
          <p:nvPr/>
        </p:nvSpPr>
        <p:spPr>
          <a:xfrm>
            <a:off x="335360" y="1268760"/>
            <a:ext cx="9793087" cy="8640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Αγορά καινούργιου ηλεκτρικού οχήματος</a:t>
            </a:r>
          </a:p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Αναπηρικό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9B311E1-04B7-41F4-BD34-4F20B33708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060848"/>
            <a:ext cx="5640619" cy="43998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8A0EFB4-A094-4E7C-B9F0-A92FA547E7E5}"/>
              </a:ext>
            </a:extLst>
          </p:cNvPr>
          <p:cNvSpPr txBox="1"/>
          <p:nvPr/>
        </p:nvSpPr>
        <p:spPr>
          <a:xfrm>
            <a:off x="5222160" y="4365393"/>
            <a:ext cx="609600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Κ</a:t>
            </a:r>
            <a:r>
              <a:rPr lang="el-GR" dirty="0">
                <a:solidFill>
                  <a:srgbClr val="2050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αινούργιο κατηγορίας Μ1 με Πιστοποιητικό Συμμόρφωσης ΕΕ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Τιμή αγοράς, περιλαμβανομένου του Φ.Π.Α., δεν υπερβαίνει </a:t>
            </a: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</a:rPr>
              <a:t>τις</a:t>
            </a: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2050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€80</a:t>
            </a:r>
            <a:r>
              <a:rPr lang="en-GB" sz="2400" dirty="0">
                <a:solidFill>
                  <a:srgbClr val="2050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l-GR" sz="2400" dirty="0">
                <a:solidFill>
                  <a:srgbClr val="2050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000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872CE34B-1A38-514B-9040-16D324441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237312"/>
            <a:ext cx="4114800" cy="365125"/>
          </a:xfrm>
        </p:spPr>
        <p:txBody>
          <a:bodyPr/>
          <a:lstStyle/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61307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7F23405-2AB8-4DD2-BCAA-9FCD23D04D10}"/>
              </a:ext>
            </a:extLst>
          </p:cNvPr>
          <p:cNvGrpSpPr/>
          <p:nvPr/>
        </p:nvGrpSpPr>
        <p:grpSpPr>
          <a:xfrm>
            <a:off x="5643972" y="2204864"/>
            <a:ext cx="3980420" cy="2320614"/>
            <a:chOff x="5643972" y="2132567"/>
            <a:chExt cx="3980420" cy="232061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70C229-7F9C-5340-B045-423765F9CE4A}"/>
                </a:ext>
              </a:extLst>
            </p:cNvPr>
            <p:cNvSpPr txBox="1"/>
            <p:nvPr/>
          </p:nvSpPr>
          <p:spPr>
            <a:xfrm>
              <a:off x="5643972" y="2132567"/>
              <a:ext cx="318833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600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Τύπος</a:t>
              </a:r>
              <a:r>
                <a:rPr lang="el-GR" sz="16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Ιδιωτικής Χρήσης</a:t>
              </a:r>
              <a:endParaRPr lang="en-CY" sz="1600">
                <a:solidFill>
                  <a:srgbClr val="20506A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9E344D-1C98-3D47-B090-F05DBF4414C7}"/>
                </a:ext>
              </a:extLst>
            </p:cNvPr>
            <p:cNvSpPr txBox="1"/>
            <p:nvPr/>
          </p:nvSpPr>
          <p:spPr>
            <a:xfrm>
              <a:off x="5653962" y="2241728"/>
              <a:ext cx="397043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 </a:t>
              </a:r>
              <a:r>
                <a:rPr lang="en-GB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l-GR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l-GR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  <a:endParaRPr lang="en-CY" sz="7200" b="1">
                <a:solidFill>
                  <a:srgbClr val="20506A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F6FD4F-BFE8-5744-80FD-A9449F82BAA6}"/>
                </a:ext>
              </a:extLst>
            </p:cNvPr>
            <p:cNvSpPr txBox="1"/>
            <p:nvPr/>
          </p:nvSpPr>
          <p:spPr>
            <a:xfrm>
              <a:off x="5663952" y="3191297"/>
              <a:ext cx="3408040" cy="12618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800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Με απόσυρση</a:t>
              </a:r>
            </a:p>
            <a:p>
              <a:r>
                <a:rPr lang="el-GR" sz="48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€ 1.</a:t>
              </a:r>
              <a:r>
                <a:rPr lang="en-US" sz="48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l-GR" sz="48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  <a:endParaRPr lang="en-CY" sz="4800" b="1">
                <a:solidFill>
                  <a:srgbClr val="20506A"/>
                </a:solidFill>
              </a:endParaRP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B2394A72-86F4-44B3-AA82-63677CAE0899}"/>
              </a:ext>
            </a:extLst>
          </p:cNvPr>
          <p:cNvSpPr txBox="1">
            <a:spLocks/>
          </p:cNvSpPr>
          <p:nvPr/>
        </p:nvSpPr>
        <p:spPr>
          <a:xfrm>
            <a:off x="335360" y="1268760"/>
            <a:ext cx="9793087" cy="8640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Αγορά καινούργιου ηλεκτρικού οχήματος</a:t>
            </a:r>
          </a:p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Πολύτεκνης Οικογένειας </a:t>
            </a:r>
          </a:p>
        </p:txBody>
      </p:sp>
      <p:pic>
        <p:nvPicPr>
          <p:cNvPr id="3" name="Picture 2" descr="A picture containing car&#10;&#10;Description automatically generated">
            <a:extLst>
              <a:ext uri="{FF2B5EF4-FFF2-40B4-BE49-F238E27FC236}">
                <a16:creationId xmlns:a16="http://schemas.microsoft.com/office/drawing/2014/main" id="{94F7A28F-D855-4146-AF0E-D92118A4A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77" y="1988840"/>
            <a:ext cx="5030086" cy="39236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DB9202-7136-471A-8FA5-9A26FE4636BB}"/>
              </a:ext>
            </a:extLst>
          </p:cNvPr>
          <p:cNvSpPr txBox="1"/>
          <p:nvPr/>
        </p:nvSpPr>
        <p:spPr>
          <a:xfrm>
            <a:off x="5222160" y="4365393"/>
            <a:ext cx="609600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Κ</a:t>
            </a:r>
            <a:r>
              <a:rPr lang="el-GR" dirty="0">
                <a:solidFill>
                  <a:srgbClr val="2050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αινούργιο κατηγορίας Μ1 με Πιστοποιητικό Συμμόρφωσης ΕΕ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Τιμή αγοράς, περιλαμβανομένου του Φ.Π.Α., δεν υπερβαίνει </a:t>
            </a: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</a:rPr>
              <a:t>τις</a:t>
            </a: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2050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€80</a:t>
            </a:r>
            <a:r>
              <a:rPr lang="en-GB" sz="2400" dirty="0">
                <a:solidFill>
                  <a:srgbClr val="2050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l-GR" sz="2400" dirty="0">
                <a:solidFill>
                  <a:srgbClr val="2050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000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7B1D5DA-F626-FF42-A88E-F4F70BC94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237312"/>
            <a:ext cx="4114800" cy="365125"/>
          </a:xfrm>
        </p:spPr>
        <p:txBody>
          <a:bodyPr/>
          <a:lstStyle/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69161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670C229-7F9C-5340-B045-423765F9CE4A}"/>
              </a:ext>
            </a:extLst>
          </p:cNvPr>
          <p:cNvSpPr txBox="1"/>
          <p:nvPr/>
        </p:nvSpPr>
        <p:spPr>
          <a:xfrm>
            <a:off x="5643972" y="2204864"/>
            <a:ext cx="3188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Τύπος</a:t>
            </a:r>
            <a:r>
              <a:rPr lang="el-GR" sz="16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Ιδιωτικής Χρήσης</a:t>
            </a:r>
            <a:endParaRPr lang="en-CY" sz="1600">
              <a:solidFill>
                <a:srgbClr val="20506A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9E344D-1C98-3D47-B090-F05DBF4414C7}"/>
              </a:ext>
            </a:extLst>
          </p:cNvPr>
          <p:cNvSpPr txBox="1"/>
          <p:nvPr/>
        </p:nvSpPr>
        <p:spPr>
          <a:xfrm>
            <a:off x="5653962" y="2314025"/>
            <a:ext cx="39704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7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</a:t>
            </a:r>
            <a:r>
              <a:rPr lang="en-GB" sz="7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l-GR" sz="7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7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l-GR" sz="7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n-CY" sz="7200" b="1">
              <a:solidFill>
                <a:srgbClr val="20506A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3677A0-3E9D-FD46-881B-CE622F5A4CE4}"/>
              </a:ext>
            </a:extLst>
          </p:cNvPr>
          <p:cNvSpPr txBox="1"/>
          <p:nvPr/>
        </p:nvSpPr>
        <p:spPr>
          <a:xfrm>
            <a:off x="5222160" y="573640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Ημερομηνία 1</a:t>
            </a:r>
            <a:r>
              <a:rPr lang="el-GR" baseline="30000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ης</a:t>
            </a:r>
            <a:r>
              <a:rPr lang="el-GR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εγγραφής: 1</a:t>
            </a:r>
            <a:r>
              <a:rPr lang="el-GR" baseline="30000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η</a:t>
            </a:r>
            <a:r>
              <a:rPr lang="el-GR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Ιανουαρίου 2019 ή μεταγενέστερη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F6FD4F-BFE8-5744-80FD-A9449F82BAA6}"/>
              </a:ext>
            </a:extLst>
          </p:cNvPr>
          <p:cNvSpPr txBox="1"/>
          <p:nvPr/>
        </p:nvSpPr>
        <p:spPr>
          <a:xfrm>
            <a:off x="5663952" y="3263594"/>
            <a:ext cx="340804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 απόσυρση</a:t>
            </a:r>
          </a:p>
          <a:p>
            <a:r>
              <a:rPr lang="el-GR" sz="48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€ 1.</a:t>
            </a:r>
            <a:r>
              <a:rPr lang="en-US" sz="48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l-GR" sz="48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n-CY" sz="4800" b="1">
              <a:solidFill>
                <a:srgbClr val="20506A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394A72-86F4-44B3-AA82-63677CAE0899}"/>
              </a:ext>
            </a:extLst>
          </p:cNvPr>
          <p:cNvSpPr txBox="1">
            <a:spLocks/>
          </p:cNvSpPr>
          <p:nvPr/>
        </p:nvSpPr>
        <p:spPr>
          <a:xfrm>
            <a:off x="335360" y="1268760"/>
            <a:ext cx="9793087" cy="8640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Αγορά μεταχειρισμένου ηλεκτρικού οχήματος</a:t>
            </a:r>
          </a:p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Ιδιωτικής Χρήσης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F988CA-08B1-46A6-9958-01D0693DE1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6" y="1949693"/>
            <a:ext cx="5362560" cy="41829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884999C-BAC1-43C5-86DE-C6FB5FC3C600}"/>
              </a:ext>
            </a:extLst>
          </p:cNvPr>
          <p:cNvSpPr txBox="1"/>
          <p:nvPr/>
        </p:nvSpPr>
        <p:spPr>
          <a:xfrm>
            <a:off x="5222160" y="4365393"/>
            <a:ext cx="60960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Μεταχειρισμένο κατηγορίας Μ1 Ευρωπαϊκών ή Ιαπωνικών προδιαγραφών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Τιμή αγοράς, περιλαμβανομένου του Φ.Π.Α., δεν υπερβαίνει </a:t>
            </a:r>
            <a:r>
              <a:rPr lang="el-GR" dirty="0">
                <a:solidFill>
                  <a:srgbClr val="20506A"/>
                </a:solidFill>
                <a:latin typeface="Arial" panose="020B0604020202020204" pitchFamily="34" charset="0"/>
              </a:rPr>
              <a:t>τις</a:t>
            </a:r>
            <a:r>
              <a:rPr lang="el-GR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b="1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€50.000</a:t>
            </a:r>
            <a:r>
              <a:rPr lang="el-GR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C1E8FA51-DDA0-2745-837F-55860228C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237312"/>
            <a:ext cx="4114800" cy="365125"/>
          </a:xfrm>
        </p:spPr>
        <p:txBody>
          <a:bodyPr/>
          <a:lstStyle/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70165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7F23405-2AB8-4DD2-BCAA-9FCD23D04D10}"/>
              </a:ext>
            </a:extLst>
          </p:cNvPr>
          <p:cNvGrpSpPr/>
          <p:nvPr/>
        </p:nvGrpSpPr>
        <p:grpSpPr>
          <a:xfrm>
            <a:off x="5643972" y="2204864"/>
            <a:ext cx="3980420" cy="2320614"/>
            <a:chOff x="5643972" y="2132567"/>
            <a:chExt cx="3980420" cy="232061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70C229-7F9C-5340-B045-423765F9CE4A}"/>
                </a:ext>
              </a:extLst>
            </p:cNvPr>
            <p:cNvSpPr txBox="1"/>
            <p:nvPr/>
          </p:nvSpPr>
          <p:spPr>
            <a:xfrm>
              <a:off x="5643972" y="2132567"/>
              <a:ext cx="318833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600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Τύπος</a:t>
              </a:r>
              <a:r>
                <a:rPr lang="el-GR" sz="16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Επιβατικής Χρήσης</a:t>
              </a:r>
              <a:endParaRPr lang="en-CY" sz="1600">
                <a:solidFill>
                  <a:srgbClr val="20506A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9E344D-1C98-3D47-B090-F05DBF4414C7}"/>
                </a:ext>
              </a:extLst>
            </p:cNvPr>
            <p:cNvSpPr txBox="1"/>
            <p:nvPr/>
          </p:nvSpPr>
          <p:spPr>
            <a:xfrm>
              <a:off x="5653962" y="2241728"/>
              <a:ext cx="397043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€ 12.</a:t>
              </a:r>
              <a:r>
                <a:rPr lang="en-US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l-GR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  <a:endParaRPr lang="en-CY" sz="7200" b="1">
                <a:solidFill>
                  <a:srgbClr val="20506A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F6FD4F-BFE8-5744-80FD-A9449F82BAA6}"/>
                </a:ext>
              </a:extLst>
            </p:cNvPr>
            <p:cNvSpPr txBox="1"/>
            <p:nvPr/>
          </p:nvSpPr>
          <p:spPr>
            <a:xfrm>
              <a:off x="5663952" y="3191297"/>
              <a:ext cx="3408040" cy="12618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800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Με απόσυρση</a:t>
              </a:r>
            </a:p>
            <a:p>
              <a:r>
                <a:rPr lang="el-GR" sz="48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€ 1.</a:t>
              </a:r>
              <a:r>
                <a:rPr lang="en-US" sz="48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l-GR" sz="48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  <a:endParaRPr lang="en-CY" sz="4800" b="1">
                <a:solidFill>
                  <a:srgbClr val="20506A"/>
                </a:solidFill>
              </a:endParaRP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B2394A72-86F4-44B3-AA82-63677CAE0899}"/>
              </a:ext>
            </a:extLst>
          </p:cNvPr>
          <p:cNvSpPr txBox="1">
            <a:spLocks/>
          </p:cNvSpPr>
          <p:nvPr/>
        </p:nvSpPr>
        <p:spPr>
          <a:xfrm>
            <a:off x="335360" y="1268760"/>
            <a:ext cx="9793087" cy="8640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Αγορά μεταχειρισμένου ηλεκτρικού οχήματος</a:t>
            </a:r>
          </a:p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Ταξί</a:t>
            </a:r>
          </a:p>
        </p:txBody>
      </p:sp>
      <p:pic>
        <p:nvPicPr>
          <p:cNvPr id="14" name="Picture 13" descr="A picture containing car&#10;&#10;Description automatically generated">
            <a:extLst>
              <a:ext uri="{FF2B5EF4-FFF2-40B4-BE49-F238E27FC236}">
                <a16:creationId xmlns:a16="http://schemas.microsoft.com/office/drawing/2014/main" id="{B5CD9E57-CAC8-42A6-AC2B-17CBACA6B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1844824"/>
            <a:ext cx="5904656" cy="46058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98DCD70-4B4F-497C-AFDF-F922F12782CD}"/>
              </a:ext>
            </a:extLst>
          </p:cNvPr>
          <p:cNvSpPr txBox="1"/>
          <p:nvPr/>
        </p:nvSpPr>
        <p:spPr>
          <a:xfrm>
            <a:off x="5231904" y="576369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Ημερομηνία 1</a:t>
            </a:r>
            <a:r>
              <a:rPr lang="el-GR" baseline="30000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ης</a:t>
            </a:r>
            <a:r>
              <a:rPr lang="el-GR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εγγραφής: 1</a:t>
            </a:r>
            <a:r>
              <a:rPr lang="el-GR" baseline="30000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η</a:t>
            </a:r>
            <a:r>
              <a:rPr lang="el-GR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Ιανουαρίου 2019 ή μεταγενέστερη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9831DC-3F23-42AD-B058-44E3BAF8CE53}"/>
              </a:ext>
            </a:extLst>
          </p:cNvPr>
          <p:cNvSpPr txBox="1"/>
          <p:nvPr/>
        </p:nvSpPr>
        <p:spPr>
          <a:xfrm>
            <a:off x="5222160" y="4365393"/>
            <a:ext cx="60960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Μεταχειρισμένο κατηγορίας Μ1 Ευρωπαϊκών ή Ιαπωνικών προδιαγραφών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Τιμή αγοράς, περιλαμβανομένου του Φ.Π.Α., δεν υπερβαίνει </a:t>
            </a:r>
            <a:r>
              <a:rPr lang="el-GR" dirty="0">
                <a:solidFill>
                  <a:srgbClr val="20506A"/>
                </a:solidFill>
                <a:latin typeface="Arial" panose="020B0604020202020204" pitchFamily="34" charset="0"/>
              </a:rPr>
              <a:t>τις</a:t>
            </a:r>
            <a:r>
              <a:rPr lang="el-GR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l-GR" b="1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€50.000</a:t>
            </a:r>
            <a:r>
              <a:rPr lang="el-GR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5E60CD54-43BD-F941-BBEA-50CE9479B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237312"/>
            <a:ext cx="4114800" cy="365125"/>
          </a:xfrm>
        </p:spPr>
        <p:txBody>
          <a:bodyPr/>
          <a:lstStyle/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63695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7F23405-2AB8-4DD2-BCAA-9FCD23D04D10}"/>
              </a:ext>
            </a:extLst>
          </p:cNvPr>
          <p:cNvGrpSpPr/>
          <p:nvPr/>
        </p:nvGrpSpPr>
        <p:grpSpPr>
          <a:xfrm>
            <a:off x="5222160" y="2204864"/>
            <a:ext cx="6096000" cy="4222632"/>
            <a:chOff x="5222160" y="2132567"/>
            <a:chExt cx="6096000" cy="42226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70C229-7F9C-5340-B045-423765F9CE4A}"/>
                </a:ext>
              </a:extLst>
            </p:cNvPr>
            <p:cNvSpPr txBox="1"/>
            <p:nvPr/>
          </p:nvSpPr>
          <p:spPr>
            <a:xfrm>
              <a:off x="5643972" y="2132567"/>
              <a:ext cx="318833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600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Τύπος</a:t>
              </a:r>
              <a:r>
                <a:rPr lang="el-GR" sz="16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Επιβατικής Χρήσης</a:t>
              </a:r>
              <a:endParaRPr lang="en-CY" sz="1600">
                <a:solidFill>
                  <a:srgbClr val="20506A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9E344D-1C98-3D47-B090-F05DBF4414C7}"/>
                </a:ext>
              </a:extLst>
            </p:cNvPr>
            <p:cNvSpPr txBox="1"/>
            <p:nvPr/>
          </p:nvSpPr>
          <p:spPr>
            <a:xfrm>
              <a:off x="5653962" y="2241728"/>
              <a:ext cx="397043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€ 7.</a:t>
              </a:r>
              <a:r>
                <a:rPr lang="en-US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l-GR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  <a:endParaRPr lang="en-CY" sz="7200" b="1">
                <a:solidFill>
                  <a:srgbClr val="20506A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3677A0-3E9D-FD46-881B-CE622F5A4CE4}"/>
                </a:ext>
              </a:extLst>
            </p:cNvPr>
            <p:cNvSpPr txBox="1"/>
            <p:nvPr/>
          </p:nvSpPr>
          <p:spPr>
            <a:xfrm>
              <a:off x="5222160" y="4293096"/>
              <a:ext cx="6096000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>
                <a:spcBef>
                  <a:spcPts val="600"/>
                </a:spcBef>
                <a:spcAft>
                  <a:spcPts val="600"/>
                </a:spcAft>
              </a:pPr>
              <a:r>
                <a:rPr lang="el-GR" dirty="0">
                  <a:solidFill>
                    <a:srgbClr val="2050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Μεταχειρ</a:t>
              </a:r>
              <a:r>
                <a:rPr lang="el-GR" dirty="0">
                  <a:solidFill>
                    <a:srgbClr val="20506A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ισμένο</a:t>
              </a:r>
              <a:r>
                <a:rPr lang="el-GR" dirty="0">
                  <a:solidFill>
                    <a:srgbClr val="2050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κατηγορίας Μ1 Ευρωπαϊκών ή Ιαπωνικών προδιαγραφών</a:t>
              </a:r>
            </a:p>
            <a:p>
              <a:pPr lvl="1">
                <a:spcBef>
                  <a:spcPts val="600"/>
                </a:spcBef>
                <a:spcAft>
                  <a:spcPts val="600"/>
                </a:spcAft>
              </a:pPr>
              <a:r>
                <a:rPr lang="el-GR" dirty="0">
                  <a:solidFill>
                    <a:srgbClr val="20506A"/>
                  </a:solidFill>
                  <a:latin typeface="Arial" panose="020B0604020202020204" pitchFamily="34" charset="0"/>
                </a:rPr>
                <a:t>Τιμή αγοράς, περιλαμβανομένου του Φ.Π.Α., δεν υπερβαίνει τις</a:t>
              </a:r>
              <a:r>
                <a:rPr lang="el-GR" b="1" dirty="0">
                  <a:solidFill>
                    <a:srgbClr val="20506A"/>
                  </a:solidFill>
                  <a:latin typeface="Arial" panose="020B0604020202020204" pitchFamily="34" charset="0"/>
                </a:rPr>
                <a:t> €50.000</a:t>
              </a:r>
              <a:r>
                <a:rPr lang="el-GR" dirty="0">
                  <a:solidFill>
                    <a:srgbClr val="20506A"/>
                  </a:solidFill>
                  <a:latin typeface="Arial" panose="020B0604020202020204" pitchFamily="34" charset="0"/>
                </a:rPr>
                <a:t>.</a:t>
              </a:r>
            </a:p>
            <a:p>
              <a:pPr lvl="1">
                <a:spcBef>
                  <a:spcPts val="600"/>
                </a:spcBef>
                <a:spcAft>
                  <a:spcPts val="600"/>
                </a:spcAft>
              </a:pPr>
              <a:r>
                <a:rPr lang="el-GR" dirty="0">
                  <a:solidFill>
                    <a:srgbClr val="20506A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Ημερομηνία 1</a:t>
              </a:r>
              <a:r>
                <a:rPr lang="el-GR" baseline="30000" dirty="0">
                  <a:solidFill>
                    <a:srgbClr val="20506A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ης</a:t>
              </a:r>
              <a:r>
                <a:rPr lang="el-GR" dirty="0">
                  <a:solidFill>
                    <a:srgbClr val="20506A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εγγραφής: 1</a:t>
              </a:r>
              <a:r>
                <a:rPr lang="el-GR" baseline="30000" dirty="0">
                  <a:solidFill>
                    <a:srgbClr val="20506A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η</a:t>
              </a:r>
              <a:r>
                <a:rPr lang="el-GR" dirty="0">
                  <a:solidFill>
                    <a:srgbClr val="20506A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 Ιανουαρίου 2019 ή μεταγενέστερη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F6FD4F-BFE8-5744-80FD-A9449F82BAA6}"/>
                </a:ext>
              </a:extLst>
            </p:cNvPr>
            <p:cNvSpPr txBox="1"/>
            <p:nvPr/>
          </p:nvSpPr>
          <p:spPr>
            <a:xfrm>
              <a:off x="5663952" y="3191297"/>
              <a:ext cx="3408040" cy="12618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800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Με απόσυρση</a:t>
              </a:r>
            </a:p>
            <a:p>
              <a:r>
                <a:rPr lang="el-GR" sz="48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€ 1.</a:t>
              </a:r>
              <a:r>
                <a:rPr lang="en-US" sz="48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l-GR" sz="48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  <a:endParaRPr lang="en-CY" sz="4800" b="1">
                <a:solidFill>
                  <a:srgbClr val="20506A"/>
                </a:solidFill>
              </a:endParaRP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B2394A72-86F4-44B3-AA82-63677CAE0899}"/>
              </a:ext>
            </a:extLst>
          </p:cNvPr>
          <p:cNvSpPr txBox="1">
            <a:spLocks/>
          </p:cNvSpPr>
          <p:nvPr/>
        </p:nvSpPr>
        <p:spPr>
          <a:xfrm>
            <a:off x="335360" y="1268760"/>
            <a:ext cx="9793087" cy="8640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Αγορά μεταχειρισμένου ηλεκτρικού οχήματος</a:t>
            </a:r>
          </a:p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Αναπηρικό 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163B7F6-7E1A-4FD3-8201-863F1AD14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060848"/>
            <a:ext cx="5640619" cy="4399859"/>
          </a:xfrm>
          <a:prstGeom prst="rect">
            <a:avLst/>
          </a:prstGeom>
        </p:spPr>
      </p:pic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09A00AFB-EFA8-D84A-97D7-EDB1072B5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237312"/>
            <a:ext cx="4114800" cy="365125"/>
          </a:xfrm>
        </p:spPr>
        <p:txBody>
          <a:bodyPr/>
          <a:lstStyle/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77206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572460-3AA6-A740-A8FC-C5FECDE72697}"/>
              </a:ext>
            </a:extLst>
          </p:cNvPr>
          <p:cNvSpPr txBox="1"/>
          <p:nvPr/>
        </p:nvSpPr>
        <p:spPr>
          <a:xfrm>
            <a:off x="335360" y="2413337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l-GR" b="1" dirty="0">
                <a:solidFill>
                  <a:srgbClr val="2F7788"/>
                </a:solidFill>
                <a:latin typeface="Arial"/>
                <a:cs typeface="Arial"/>
              </a:rPr>
              <a:t>Χαμηλό κόστος φόρτισης με μείωση μέχρι και 64% σε σύγκριση με συμβατικά καύσιμα</a:t>
            </a:r>
          </a:p>
          <a:p>
            <a:pPr marL="285750" indent="-285750">
              <a:buBlip>
                <a:blip r:embed="rId4"/>
              </a:buBlip>
            </a:pPr>
            <a:r>
              <a:rPr lang="el-GR" b="1" dirty="0">
                <a:solidFill>
                  <a:srgbClr val="2F7788"/>
                </a:solidFill>
                <a:latin typeface="Arial"/>
                <a:cs typeface="Arial"/>
              </a:rPr>
              <a:t>Δωρεάν άδεια κυκλοφορίας</a:t>
            </a:r>
          </a:p>
          <a:p>
            <a:pPr marL="285750" indent="-285750">
              <a:buBlip>
                <a:blip r:embed="rId4"/>
              </a:buBlip>
            </a:pPr>
            <a:r>
              <a:rPr lang="el-GR" b="1" dirty="0">
                <a:solidFill>
                  <a:srgbClr val="2F7788"/>
                </a:solidFill>
                <a:latin typeface="Arial"/>
                <a:cs typeface="Arial"/>
              </a:rPr>
              <a:t>Δωρεάν Στάθμευση σε μη ελεγχόμενους δημοτικούς χώρους στάθμευσης</a:t>
            </a:r>
          </a:p>
          <a:p>
            <a:pPr marL="285750" indent="-285750">
              <a:buBlip>
                <a:blip r:embed="rId4"/>
              </a:buBlip>
            </a:pPr>
            <a:r>
              <a:rPr lang="el-GR" b="1" dirty="0">
                <a:solidFill>
                  <a:srgbClr val="2F7788"/>
                </a:solidFill>
                <a:latin typeface="Arial"/>
                <a:cs typeface="Arial"/>
              </a:rPr>
              <a:t>Χαμηλό Κόστος συντήρησης </a:t>
            </a:r>
          </a:p>
          <a:p>
            <a:pPr marL="285750" indent="-285750">
              <a:buBlip>
                <a:blip r:embed="rId4"/>
              </a:buBlip>
            </a:pPr>
            <a:r>
              <a:rPr lang="el-GR" b="1" dirty="0">
                <a:solidFill>
                  <a:srgbClr val="2F7788"/>
                </a:solidFill>
                <a:latin typeface="Arial"/>
                <a:cs typeface="Arial"/>
              </a:rPr>
              <a:t>Μείωση ρύπων ακόμα και με τον τρόπο που παράγεται σήμερα η ενέργεια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03D934C-1645-49FD-A833-7BD40FC8522B}"/>
              </a:ext>
            </a:extLst>
          </p:cNvPr>
          <p:cNvSpPr txBox="1">
            <a:spLocks/>
          </p:cNvSpPr>
          <p:nvPr/>
        </p:nvSpPr>
        <p:spPr>
          <a:xfrm>
            <a:off x="335361" y="1691048"/>
            <a:ext cx="5976664" cy="6099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Οφέλη Ηλεκτροκίνησης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7344CEE-F1FA-4DC4-A292-4ABFC7B314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843" y="977042"/>
            <a:ext cx="5757197" cy="4903915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B08FD28-256E-664E-8D52-A3DC753C3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237312"/>
            <a:ext cx="4114800" cy="365125"/>
          </a:xfrm>
        </p:spPr>
        <p:txBody>
          <a:bodyPr/>
          <a:lstStyle/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61365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7F23405-2AB8-4DD2-BCAA-9FCD23D04D10}"/>
              </a:ext>
            </a:extLst>
          </p:cNvPr>
          <p:cNvGrpSpPr/>
          <p:nvPr/>
        </p:nvGrpSpPr>
        <p:grpSpPr>
          <a:xfrm>
            <a:off x="5222160" y="2204864"/>
            <a:ext cx="6096000" cy="4222632"/>
            <a:chOff x="5222160" y="2132567"/>
            <a:chExt cx="6096000" cy="42226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70C229-7F9C-5340-B045-423765F9CE4A}"/>
                </a:ext>
              </a:extLst>
            </p:cNvPr>
            <p:cNvSpPr txBox="1"/>
            <p:nvPr/>
          </p:nvSpPr>
          <p:spPr>
            <a:xfrm>
              <a:off x="5643972" y="2132567"/>
              <a:ext cx="318833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600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Τύπος</a:t>
              </a:r>
              <a:r>
                <a:rPr lang="el-GR" sz="16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Ιδιωτικής Χρήσης</a:t>
              </a:r>
              <a:endParaRPr lang="en-CY" sz="1600">
                <a:solidFill>
                  <a:srgbClr val="20506A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9E344D-1C98-3D47-B090-F05DBF4414C7}"/>
                </a:ext>
              </a:extLst>
            </p:cNvPr>
            <p:cNvSpPr txBox="1"/>
            <p:nvPr/>
          </p:nvSpPr>
          <p:spPr>
            <a:xfrm>
              <a:off x="5653962" y="2241728"/>
              <a:ext cx="397043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€ 7.</a:t>
              </a:r>
              <a:r>
                <a:rPr lang="en-US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l-GR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  <a:endParaRPr lang="en-CY" sz="7200" b="1">
                <a:solidFill>
                  <a:srgbClr val="20506A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3677A0-3E9D-FD46-881B-CE622F5A4CE4}"/>
                </a:ext>
              </a:extLst>
            </p:cNvPr>
            <p:cNvSpPr txBox="1"/>
            <p:nvPr/>
          </p:nvSpPr>
          <p:spPr>
            <a:xfrm>
              <a:off x="5222160" y="4293096"/>
              <a:ext cx="6096000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>
                <a:spcBef>
                  <a:spcPts val="600"/>
                </a:spcBef>
                <a:spcAft>
                  <a:spcPts val="600"/>
                </a:spcAft>
              </a:pPr>
              <a:r>
                <a:rPr lang="el-GR" dirty="0">
                  <a:solidFill>
                    <a:srgbClr val="20506A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Μεταχειρισμένο κατηγορίας Μ1 Ευρωπαϊκών ή Ιαπωνικών προδιαγραφών</a:t>
              </a:r>
            </a:p>
            <a:p>
              <a:pPr lvl="1">
                <a:spcBef>
                  <a:spcPts val="600"/>
                </a:spcBef>
                <a:spcAft>
                  <a:spcPts val="600"/>
                </a:spcAft>
              </a:pPr>
              <a:r>
                <a:rPr lang="el-GR" dirty="0">
                  <a:solidFill>
                    <a:srgbClr val="20506A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Τιμή αγοράς, περιλαμβανομένου του Φ.Π.Α., δεν υπερβαίνει τις </a:t>
              </a:r>
              <a:r>
                <a:rPr lang="el-GR" b="1" dirty="0">
                  <a:solidFill>
                    <a:srgbClr val="20506A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€50.000</a:t>
              </a:r>
              <a:r>
                <a:rPr lang="el-GR" dirty="0">
                  <a:solidFill>
                    <a:srgbClr val="20506A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.</a:t>
              </a:r>
            </a:p>
            <a:p>
              <a:pPr lvl="1">
                <a:spcBef>
                  <a:spcPts val="600"/>
                </a:spcBef>
                <a:spcAft>
                  <a:spcPts val="600"/>
                </a:spcAft>
              </a:pPr>
              <a:r>
                <a:rPr lang="el-GR" dirty="0">
                  <a:solidFill>
                    <a:srgbClr val="20506A"/>
                  </a:solidFill>
                  <a:latin typeface="Arial" panose="020B0604020202020204" pitchFamily="34" charset="0"/>
                </a:rPr>
                <a:t>Ημερομηνία 1</a:t>
              </a:r>
              <a:r>
                <a:rPr lang="el-GR" baseline="30000" dirty="0">
                  <a:solidFill>
                    <a:srgbClr val="20506A"/>
                  </a:solidFill>
                  <a:latin typeface="Arial" panose="020B0604020202020204" pitchFamily="34" charset="0"/>
                </a:rPr>
                <a:t>ης</a:t>
              </a:r>
              <a:r>
                <a:rPr lang="el-GR" dirty="0">
                  <a:solidFill>
                    <a:srgbClr val="20506A"/>
                  </a:solidFill>
                  <a:latin typeface="Arial" panose="020B0604020202020204" pitchFamily="34" charset="0"/>
                </a:rPr>
                <a:t> εγγραφής: 1</a:t>
              </a:r>
              <a:r>
                <a:rPr lang="el-GR" baseline="30000" dirty="0">
                  <a:solidFill>
                    <a:srgbClr val="20506A"/>
                  </a:solidFill>
                  <a:latin typeface="Arial" panose="020B0604020202020204" pitchFamily="34" charset="0"/>
                </a:rPr>
                <a:t>η</a:t>
              </a:r>
              <a:r>
                <a:rPr lang="el-GR" dirty="0">
                  <a:solidFill>
                    <a:srgbClr val="20506A"/>
                  </a:solidFill>
                  <a:latin typeface="Arial" panose="020B0604020202020204" pitchFamily="34" charset="0"/>
                </a:rPr>
                <a:t> Ιανουαρίου 2019 ή μεταγενέστερη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F6FD4F-BFE8-5744-80FD-A9449F82BAA6}"/>
                </a:ext>
              </a:extLst>
            </p:cNvPr>
            <p:cNvSpPr txBox="1"/>
            <p:nvPr/>
          </p:nvSpPr>
          <p:spPr>
            <a:xfrm>
              <a:off x="5663952" y="3191297"/>
              <a:ext cx="3408040" cy="12618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800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Με απόσυρση</a:t>
              </a:r>
            </a:p>
            <a:p>
              <a:r>
                <a:rPr lang="el-GR" sz="48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€ 1.</a:t>
              </a:r>
              <a:r>
                <a:rPr lang="en-US" sz="48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l-GR" sz="48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  <a:endParaRPr lang="en-CY" sz="4800" b="1">
                <a:solidFill>
                  <a:srgbClr val="20506A"/>
                </a:solidFill>
              </a:endParaRP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B2394A72-86F4-44B3-AA82-63677CAE0899}"/>
              </a:ext>
            </a:extLst>
          </p:cNvPr>
          <p:cNvSpPr txBox="1">
            <a:spLocks/>
          </p:cNvSpPr>
          <p:nvPr/>
        </p:nvSpPr>
        <p:spPr>
          <a:xfrm>
            <a:off x="335360" y="1268760"/>
            <a:ext cx="9793087" cy="8640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Αγορά μεταχειρισμένου ηλεκτρικού οχήματος</a:t>
            </a:r>
          </a:p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Πολύτεκνης Οικογένειας</a:t>
            </a:r>
          </a:p>
        </p:txBody>
      </p:sp>
      <p:pic>
        <p:nvPicPr>
          <p:cNvPr id="3" name="Picture 2" descr="A picture containing car&#10;&#10;Description automatically generated">
            <a:extLst>
              <a:ext uri="{FF2B5EF4-FFF2-40B4-BE49-F238E27FC236}">
                <a16:creationId xmlns:a16="http://schemas.microsoft.com/office/drawing/2014/main" id="{94F7A28F-D855-4146-AF0E-D92118A4A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77" y="1988840"/>
            <a:ext cx="5030086" cy="3923624"/>
          </a:xfrm>
          <a:prstGeom prst="rect">
            <a:avLst/>
          </a:prstGeom>
        </p:spPr>
      </p:pic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712C589-F43E-0C47-B8C9-F5BAC6E0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304235"/>
            <a:ext cx="4114800" cy="365125"/>
          </a:xfrm>
        </p:spPr>
        <p:txBody>
          <a:bodyPr/>
          <a:lstStyle/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89333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7F23405-2AB8-4DD2-BCAA-9FCD23D04D10}"/>
              </a:ext>
            </a:extLst>
          </p:cNvPr>
          <p:cNvGrpSpPr/>
          <p:nvPr/>
        </p:nvGrpSpPr>
        <p:grpSpPr>
          <a:xfrm>
            <a:off x="274381" y="2637902"/>
            <a:ext cx="10728153" cy="3492766"/>
            <a:chOff x="274381" y="2565605"/>
            <a:chExt cx="10728153" cy="349276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70C229-7F9C-5340-B045-423765F9CE4A}"/>
                </a:ext>
              </a:extLst>
            </p:cNvPr>
            <p:cNvSpPr txBox="1"/>
            <p:nvPr/>
          </p:nvSpPr>
          <p:spPr>
            <a:xfrm>
              <a:off x="274381" y="2565605"/>
              <a:ext cx="5348572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600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Τύπος</a:t>
              </a:r>
              <a:r>
                <a:rPr lang="el-GR" sz="16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l-GR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	</a:t>
              </a:r>
              <a:r>
                <a:rPr lang="el-GR" sz="3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Μοτοποδήλατο, </a:t>
              </a:r>
            </a:p>
            <a:p>
              <a:r>
                <a:rPr lang="el-GR" sz="3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Τρίκυκλο, </a:t>
              </a:r>
            </a:p>
            <a:p>
              <a:r>
                <a:rPr lang="el-GR" sz="3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Μοτοσυκλέτα &amp; 	</a:t>
              </a:r>
              <a:r>
                <a:rPr lang="en-GB" sz="3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l-GR" sz="3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λαφρό τετράκυκλο </a:t>
              </a:r>
            </a:p>
            <a:p>
              <a:endPara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l-GR" sz="3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κυβισμού </a:t>
              </a:r>
              <a:r>
                <a:rPr lang="en-GB" sz="3200" b="1" u="sng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  <a:r>
                <a:rPr lang="el-GR" sz="3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r>
                <a:rPr lang="en-GB" sz="3200" b="1" i="0" dirty="0">
                  <a:solidFill>
                    <a:srgbClr val="20506A"/>
                  </a:solidFill>
                  <a:effectLst/>
                  <a:latin typeface="arial" panose="020B0604020202020204" pitchFamily="34" charset="0"/>
                </a:rPr>
                <a:t>cm</a:t>
              </a:r>
              <a:r>
                <a:rPr lang="en-GB" sz="3200" b="1" i="0" baseline="30000" dirty="0">
                  <a:solidFill>
                    <a:srgbClr val="20506A"/>
                  </a:solidFill>
                  <a:effectLst/>
                  <a:latin typeface="arial" panose="020B0604020202020204" pitchFamily="34" charset="0"/>
                </a:rPr>
                <a:t>3</a:t>
              </a:r>
              <a:endParaRPr lang="en-CY" sz="3200" b="1" dirty="0">
                <a:solidFill>
                  <a:srgbClr val="20506A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9E344D-1C98-3D47-B090-F05DBF4414C7}"/>
                </a:ext>
              </a:extLst>
            </p:cNvPr>
            <p:cNvSpPr txBox="1"/>
            <p:nvPr/>
          </p:nvSpPr>
          <p:spPr>
            <a:xfrm>
              <a:off x="7032104" y="4858042"/>
              <a:ext cx="397043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€ 1.500</a:t>
              </a:r>
              <a:endParaRPr lang="en-CY" sz="7200" b="1">
                <a:solidFill>
                  <a:srgbClr val="20506A"/>
                </a:solidFill>
              </a:endParaRP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B2394A72-86F4-44B3-AA82-63677CAE0899}"/>
              </a:ext>
            </a:extLst>
          </p:cNvPr>
          <p:cNvSpPr txBox="1">
            <a:spLocks/>
          </p:cNvSpPr>
          <p:nvPr/>
        </p:nvSpPr>
        <p:spPr>
          <a:xfrm>
            <a:off x="335360" y="1268760"/>
            <a:ext cx="9793087" cy="8640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Αγορά καινούργιου ηλεκτρικού οχήματος</a:t>
            </a:r>
          </a:p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Κατηγορίας </a:t>
            </a:r>
            <a:r>
              <a:rPr lang="en-GB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l-GR" sz="3200" b="1" dirty="0">
              <a:solidFill>
                <a:srgbClr val="2050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ADAFA9-3673-114A-98E9-0269A5EF2E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745" y="1201366"/>
            <a:ext cx="2894702" cy="3587698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7942D7F-B775-234D-9E05-74BB2AA7E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237312"/>
            <a:ext cx="4114800" cy="365125"/>
          </a:xfrm>
        </p:spPr>
        <p:txBody>
          <a:bodyPr/>
          <a:lstStyle/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25700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7F23405-2AB8-4DD2-BCAA-9FCD23D04D10}"/>
              </a:ext>
            </a:extLst>
          </p:cNvPr>
          <p:cNvGrpSpPr/>
          <p:nvPr/>
        </p:nvGrpSpPr>
        <p:grpSpPr>
          <a:xfrm>
            <a:off x="5663952" y="2996952"/>
            <a:ext cx="5348572" cy="1569079"/>
            <a:chOff x="5643972" y="1872978"/>
            <a:chExt cx="5348572" cy="156907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70C229-7F9C-5340-B045-423765F9CE4A}"/>
                </a:ext>
              </a:extLst>
            </p:cNvPr>
            <p:cNvSpPr txBox="1"/>
            <p:nvPr/>
          </p:nvSpPr>
          <p:spPr>
            <a:xfrm>
              <a:off x="5643972" y="1872978"/>
              <a:ext cx="534857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600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Τύπος</a:t>
              </a:r>
              <a:r>
                <a:rPr lang="el-GR" sz="16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Ελαφρύ ή Βαρύ τετράτροχο μικρό αυτοκίνητο</a:t>
              </a:r>
              <a:endParaRPr lang="en-CY" sz="1600" b="1" dirty="0">
                <a:solidFill>
                  <a:srgbClr val="20506A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9E344D-1C98-3D47-B090-F05DBF4414C7}"/>
                </a:ext>
              </a:extLst>
            </p:cNvPr>
            <p:cNvSpPr txBox="1"/>
            <p:nvPr/>
          </p:nvSpPr>
          <p:spPr>
            <a:xfrm>
              <a:off x="5653962" y="2241728"/>
              <a:ext cx="397043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€ 4.</a:t>
              </a:r>
              <a:r>
                <a:rPr lang="en-US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l-GR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  <a:endParaRPr lang="en-CY" sz="7200" b="1">
                <a:solidFill>
                  <a:srgbClr val="20506A"/>
                </a:solidFill>
              </a:endParaRP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B2394A72-86F4-44B3-AA82-63677CAE0899}"/>
              </a:ext>
            </a:extLst>
          </p:cNvPr>
          <p:cNvSpPr txBox="1">
            <a:spLocks/>
          </p:cNvSpPr>
          <p:nvPr/>
        </p:nvSpPr>
        <p:spPr>
          <a:xfrm>
            <a:off x="335360" y="1268760"/>
            <a:ext cx="9793087" cy="8640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Αγορά καινούργιου ηλεκτρικού οχήματος</a:t>
            </a:r>
          </a:p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Κατηγορίας </a:t>
            </a:r>
            <a:r>
              <a:rPr lang="en-GB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L6e </a:t>
            </a:r>
            <a:endParaRPr lang="el-GR" sz="3200" b="1" dirty="0">
              <a:solidFill>
                <a:srgbClr val="2050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947913BD-EB08-42CE-BD30-B8295C60F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988840"/>
            <a:ext cx="4809791" cy="3751787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BA8314E-1A8E-364F-B228-B65CA29F8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237312"/>
            <a:ext cx="4114800" cy="365125"/>
          </a:xfrm>
        </p:spPr>
        <p:txBody>
          <a:bodyPr/>
          <a:lstStyle/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39293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7F23405-2AB8-4DD2-BCAA-9FCD23D04D10}"/>
              </a:ext>
            </a:extLst>
          </p:cNvPr>
          <p:cNvGrpSpPr/>
          <p:nvPr/>
        </p:nvGrpSpPr>
        <p:grpSpPr>
          <a:xfrm>
            <a:off x="6023992" y="2996952"/>
            <a:ext cx="5348572" cy="1569079"/>
            <a:chOff x="5643972" y="1872978"/>
            <a:chExt cx="5348572" cy="156907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70C229-7F9C-5340-B045-423765F9CE4A}"/>
                </a:ext>
              </a:extLst>
            </p:cNvPr>
            <p:cNvSpPr txBox="1"/>
            <p:nvPr/>
          </p:nvSpPr>
          <p:spPr>
            <a:xfrm>
              <a:off x="5643972" y="1872978"/>
              <a:ext cx="534857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600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Τύπος</a:t>
              </a:r>
              <a:r>
                <a:rPr lang="el-GR" sz="16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Μικρό Λεωφορείο</a:t>
              </a:r>
              <a:endParaRPr lang="en-CY" sz="1600" b="1">
                <a:solidFill>
                  <a:srgbClr val="20506A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9E344D-1C98-3D47-B090-F05DBF4414C7}"/>
                </a:ext>
              </a:extLst>
            </p:cNvPr>
            <p:cNvSpPr txBox="1"/>
            <p:nvPr/>
          </p:nvSpPr>
          <p:spPr>
            <a:xfrm>
              <a:off x="5653962" y="2241728"/>
              <a:ext cx="397043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€ 4</a:t>
              </a:r>
              <a:r>
                <a:rPr lang="en-GB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l-GR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l-GR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  <a:endParaRPr lang="en-CY" sz="7200" b="1">
                <a:solidFill>
                  <a:srgbClr val="20506A"/>
                </a:solidFill>
              </a:endParaRP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B2394A72-86F4-44B3-AA82-63677CAE0899}"/>
              </a:ext>
            </a:extLst>
          </p:cNvPr>
          <p:cNvSpPr txBox="1">
            <a:spLocks/>
          </p:cNvSpPr>
          <p:nvPr/>
        </p:nvSpPr>
        <p:spPr>
          <a:xfrm>
            <a:off x="335360" y="1268760"/>
            <a:ext cx="9793087" cy="8640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Αγορά καινούργιου ηλεκτρικού οχήματος</a:t>
            </a:r>
          </a:p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Κατηγορίας </a:t>
            </a:r>
            <a:r>
              <a:rPr lang="en-GB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M2</a:t>
            </a:r>
            <a:endParaRPr lang="el-GR" sz="3200" b="1" dirty="0">
              <a:solidFill>
                <a:srgbClr val="2050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ransport, car&#10;&#10;Description automatically generated">
            <a:extLst>
              <a:ext uri="{FF2B5EF4-FFF2-40B4-BE49-F238E27FC236}">
                <a16:creationId xmlns:a16="http://schemas.microsoft.com/office/drawing/2014/main" id="{B3BC9481-7A8B-4338-916D-34524359FE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628800"/>
            <a:ext cx="5363676" cy="4183835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82BDAB8-96FB-B840-8D02-B262CED5F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237312"/>
            <a:ext cx="4114800" cy="365125"/>
          </a:xfrm>
        </p:spPr>
        <p:txBody>
          <a:bodyPr/>
          <a:lstStyle/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71333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7F23405-2AB8-4DD2-BCAA-9FCD23D04D10}"/>
              </a:ext>
            </a:extLst>
          </p:cNvPr>
          <p:cNvGrpSpPr/>
          <p:nvPr/>
        </p:nvGrpSpPr>
        <p:grpSpPr>
          <a:xfrm>
            <a:off x="6023992" y="2996952"/>
            <a:ext cx="5348572" cy="1569079"/>
            <a:chOff x="5643972" y="1872978"/>
            <a:chExt cx="5348572" cy="156907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70C229-7F9C-5340-B045-423765F9CE4A}"/>
                </a:ext>
              </a:extLst>
            </p:cNvPr>
            <p:cNvSpPr txBox="1"/>
            <p:nvPr/>
          </p:nvSpPr>
          <p:spPr>
            <a:xfrm>
              <a:off x="5643972" y="1872978"/>
              <a:ext cx="534857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600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Τύπος</a:t>
              </a:r>
              <a:r>
                <a:rPr lang="el-GR" sz="16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Μεγάλο Λεωφορείο</a:t>
              </a:r>
              <a:endParaRPr lang="en-CY" sz="1600" b="1">
                <a:solidFill>
                  <a:srgbClr val="20506A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9E344D-1C98-3D47-B090-F05DBF4414C7}"/>
                </a:ext>
              </a:extLst>
            </p:cNvPr>
            <p:cNvSpPr txBox="1"/>
            <p:nvPr/>
          </p:nvSpPr>
          <p:spPr>
            <a:xfrm>
              <a:off x="5653962" y="2241728"/>
              <a:ext cx="452651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 </a:t>
              </a:r>
              <a:r>
                <a:rPr lang="en-GB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r>
                <a:rPr lang="el-GR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l-GR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  <a:endParaRPr lang="en-CY" sz="7200" b="1">
                <a:solidFill>
                  <a:srgbClr val="20506A"/>
                </a:solidFill>
              </a:endParaRP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B2394A72-86F4-44B3-AA82-63677CAE0899}"/>
              </a:ext>
            </a:extLst>
          </p:cNvPr>
          <p:cNvSpPr txBox="1">
            <a:spLocks/>
          </p:cNvSpPr>
          <p:nvPr/>
        </p:nvSpPr>
        <p:spPr>
          <a:xfrm>
            <a:off x="335360" y="1268760"/>
            <a:ext cx="9793087" cy="8640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Αγορά καινούργιου ηλεκτρικού οχήματος</a:t>
            </a:r>
          </a:p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Κατηγορίας </a:t>
            </a:r>
            <a:r>
              <a:rPr lang="en-GB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M3 </a:t>
            </a:r>
            <a:endParaRPr lang="el-GR" sz="3200" b="1" dirty="0">
              <a:solidFill>
                <a:srgbClr val="2050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ue and white bus&#10;&#10;Description automatically generated with medium confidence">
            <a:extLst>
              <a:ext uri="{FF2B5EF4-FFF2-40B4-BE49-F238E27FC236}">
                <a16:creationId xmlns:a16="http://schemas.microsoft.com/office/drawing/2014/main" id="{F46864DA-9841-49B5-A92A-F9831A92E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716584"/>
            <a:ext cx="5455991" cy="4255843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BA5E742-3893-D74E-A32D-13E34BD54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304235"/>
            <a:ext cx="4114800" cy="365125"/>
          </a:xfrm>
        </p:spPr>
        <p:txBody>
          <a:bodyPr/>
          <a:lstStyle/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31806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7F23405-2AB8-4DD2-BCAA-9FCD23D04D10}"/>
              </a:ext>
            </a:extLst>
          </p:cNvPr>
          <p:cNvGrpSpPr/>
          <p:nvPr/>
        </p:nvGrpSpPr>
        <p:grpSpPr>
          <a:xfrm>
            <a:off x="6023992" y="2996952"/>
            <a:ext cx="5348572" cy="1569079"/>
            <a:chOff x="5643972" y="1872978"/>
            <a:chExt cx="5348572" cy="156907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70C229-7F9C-5340-B045-423765F9CE4A}"/>
                </a:ext>
              </a:extLst>
            </p:cNvPr>
            <p:cNvSpPr txBox="1"/>
            <p:nvPr/>
          </p:nvSpPr>
          <p:spPr>
            <a:xfrm>
              <a:off x="5643972" y="1872978"/>
              <a:ext cx="534857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600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Τύπος</a:t>
              </a:r>
              <a:r>
                <a:rPr lang="el-GR" sz="16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Εμπορικό μικτού βάρους μέχρι 3.500 κιλά</a:t>
              </a:r>
              <a:endParaRPr lang="en-CY" sz="1600" b="1">
                <a:solidFill>
                  <a:srgbClr val="20506A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9E344D-1C98-3D47-B090-F05DBF4414C7}"/>
                </a:ext>
              </a:extLst>
            </p:cNvPr>
            <p:cNvSpPr txBox="1"/>
            <p:nvPr/>
          </p:nvSpPr>
          <p:spPr>
            <a:xfrm>
              <a:off x="5653962" y="2241728"/>
              <a:ext cx="452651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 </a:t>
              </a:r>
              <a:r>
                <a:rPr lang="en-GB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r>
                <a:rPr lang="el-GR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l-GR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  <a:endParaRPr lang="en-CY" sz="7200" b="1">
                <a:solidFill>
                  <a:srgbClr val="20506A"/>
                </a:solidFill>
              </a:endParaRP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B2394A72-86F4-44B3-AA82-63677CAE0899}"/>
              </a:ext>
            </a:extLst>
          </p:cNvPr>
          <p:cNvSpPr txBox="1">
            <a:spLocks/>
          </p:cNvSpPr>
          <p:nvPr/>
        </p:nvSpPr>
        <p:spPr>
          <a:xfrm>
            <a:off x="335360" y="1268760"/>
            <a:ext cx="9793087" cy="8640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Αγορά καινούργιου ηλεκτρικού οχήματος</a:t>
            </a:r>
          </a:p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Κατηγορίας </a:t>
            </a:r>
            <a:r>
              <a:rPr lang="en-GB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N1 </a:t>
            </a:r>
            <a:endParaRPr lang="el-GR" sz="3200" b="1" dirty="0">
              <a:solidFill>
                <a:srgbClr val="2050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0D0290-F219-1249-A3BA-F459EFD4C2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192783"/>
            <a:ext cx="5510777" cy="1633020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A222797-6708-3A47-AA1F-746A89A73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237312"/>
            <a:ext cx="4114800" cy="365125"/>
          </a:xfrm>
        </p:spPr>
        <p:txBody>
          <a:bodyPr/>
          <a:lstStyle/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2044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7F23405-2AB8-4DD2-BCAA-9FCD23D04D10}"/>
              </a:ext>
            </a:extLst>
          </p:cNvPr>
          <p:cNvGrpSpPr/>
          <p:nvPr/>
        </p:nvGrpSpPr>
        <p:grpSpPr>
          <a:xfrm>
            <a:off x="6023992" y="2388712"/>
            <a:ext cx="5348572" cy="1569079"/>
            <a:chOff x="5643972" y="1148867"/>
            <a:chExt cx="5348572" cy="156907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70C229-7F9C-5340-B045-423765F9CE4A}"/>
                </a:ext>
              </a:extLst>
            </p:cNvPr>
            <p:cNvSpPr txBox="1"/>
            <p:nvPr/>
          </p:nvSpPr>
          <p:spPr>
            <a:xfrm>
              <a:off x="5643972" y="1148867"/>
              <a:ext cx="534857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600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Τύπος</a:t>
              </a:r>
              <a:r>
                <a:rPr lang="el-GR" sz="16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Υποβοηθούμενης Ποδηλάτησης</a:t>
              </a:r>
              <a:endParaRPr lang="en-CY" sz="1600" b="1" dirty="0">
                <a:solidFill>
                  <a:srgbClr val="20506A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9E344D-1C98-3D47-B090-F05DBF4414C7}"/>
                </a:ext>
              </a:extLst>
            </p:cNvPr>
            <p:cNvSpPr txBox="1"/>
            <p:nvPr/>
          </p:nvSpPr>
          <p:spPr>
            <a:xfrm>
              <a:off x="5653962" y="1517617"/>
              <a:ext cx="452651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 </a:t>
              </a:r>
              <a:r>
                <a:rPr lang="en-GB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l-GR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l-GR" sz="7200" b="1" dirty="0">
                  <a:solidFill>
                    <a:srgbClr val="205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  <a:endParaRPr lang="en-CY" sz="7200" b="1">
                <a:solidFill>
                  <a:srgbClr val="20506A"/>
                </a:solidFill>
              </a:endParaRP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B2394A72-86F4-44B3-AA82-63677CAE0899}"/>
              </a:ext>
            </a:extLst>
          </p:cNvPr>
          <p:cNvSpPr txBox="1">
            <a:spLocks/>
          </p:cNvSpPr>
          <p:nvPr/>
        </p:nvSpPr>
        <p:spPr>
          <a:xfrm>
            <a:off x="335360" y="1268760"/>
            <a:ext cx="9793087" cy="8640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Αγορά καινούργιου ηλεκτρικού Ποδήλατου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B232CB-5526-4ABE-9BE0-1A0A322148F5}"/>
              </a:ext>
            </a:extLst>
          </p:cNvPr>
          <p:cNvSpPr txBox="1"/>
          <p:nvPr/>
        </p:nvSpPr>
        <p:spPr>
          <a:xfrm>
            <a:off x="5626968" y="3963216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Κ</a:t>
            </a:r>
            <a:r>
              <a:rPr lang="el-GR" dirty="0">
                <a:solidFill>
                  <a:srgbClr val="2050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αινούργιο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Τ</a:t>
            </a:r>
            <a:r>
              <a:rPr lang="el-GR" dirty="0">
                <a:solidFill>
                  <a:srgbClr val="2050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ιμή αγοράς, περιλαμβανομένου του Φ.Π.Α., δεν υπερβαίνει τις </a:t>
            </a:r>
            <a:r>
              <a:rPr lang="el-GR" b="1" dirty="0">
                <a:solidFill>
                  <a:srgbClr val="2050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€6.000</a:t>
            </a:r>
            <a:r>
              <a:rPr lang="el-GR" dirty="0">
                <a:solidFill>
                  <a:srgbClr val="2050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7BBB40CE-BD49-45FC-9D20-B520B50A2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218990"/>
            <a:ext cx="4717477" cy="3679779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EDCB6FBF-1816-0845-937B-0250BAC11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237312"/>
            <a:ext cx="4114800" cy="365125"/>
          </a:xfrm>
        </p:spPr>
        <p:txBody>
          <a:bodyPr/>
          <a:lstStyle/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24220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EC580-D6B1-489A-ACA0-4794130F6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" y="908720"/>
            <a:ext cx="12191999" cy="565944"/>
          </a:xfrm>
        </p:spPr>
        <p:txBody>
          <a:bodyPr>
            <a:noAutofit/>
          </a:bodyPr>
          <a:lstStyle/>
          <a:p>
            <a:pPr algn="ctr"/>
            <a:r>
              <a:rPr lang="el-GR" sz="2800" b="1" dirty="0">
                <a:solidFill>
                  <a:srgbClr val="20506A"/>
                </a:solidFill>
                <a:latin typeface="+mn-lt"/>
              </a:rPr>
              <a:t>Σχέδιο Επιχορήγησης Ηλεκτρικών Οχημάτων – </a:t>
            </a:r>
            <a:r>
              <a:rPr lang="el-GR" sz="2400" b="1" dirty="0">
                <a:solidFill>
                  <a:srgbClr val="20506A"/>
                </a:solidFill>
                <a:latin typeface="+mn-lt"/>
              </a:rPr>
              <a:t>(Ποσά και αριθμός χορηγιών)</a:t>
            </a:r>
            <a:endParaRPr lang="el-GR" sz="2800" b="1" dirty="0">
              <a:solidFill>
                <a:srgbClr val="20506A"/>
              </a:solidFill>
              <a:latin typeface="+mn-lt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FF9A992-10BD-4836-805F-F94FE4D3CC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979438"/>
              </p:ext>
            </p:extLst>
          </p:nvPr>
        </p:nvGraphicFramePr>
        <p:xfrm>
          <a:off x="983432" y="1468650"/>
          <a:ext cx="10441159" cy="50482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11669">
                  <a:extLst>
                    <a:ext uri="{9D8B030D-6E8A-4147-A177-3AD203B41FA5}">
                      <a16:colId xmlns:a16="http://schemas.microsoft.com/office/drawing/2014/main" val="3732680830"/>
                    </a:ext>
                  </a:extLst>
                </a:gridCol>
                <a:gridCol w="1414745">
                  <a:extLst>
                    <a:ext uri="{9D8B030D-6E8A-4147-A177-3AD203B41FA5}">
                      <a16:colId xmlns:a16="http://schemas.microsoft.com/office/drawing/2014/main" val="2845036866"/>
                    </a:ext>
                  </a:extLst>
                </a:gridCol>
                <a:gridCol w="1414745">
                  <a:extLst>
                    <a:ext uri="{9D8B030D-6E8A-4147-A177-3AD203B41FA5}">
                      <a16:colId xmlns:a16="http://schemas.microsoft.com/office/drawing/2014/main" val="1732864491"/>
                    </a:ext>
                  </a:extLst>
                </a:gridCol>
              </a:tblGrid>
              <a:tr h="897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</a:rPr>
                        <a:t>Περιγραφή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429" marR="46429" marT="0" marB="0" anchor="ctr">
                    <a:solidFill>
                      <a:srgbClr val="2050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</a:rPr>
                        <a:t>Ποσό Χορηγίας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429" marR="46429" marT="0" marB="0" anchor="ctr">
                    <a:solidFill>
                      <a:srgbClr val="2050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Αριθμός Χορηγιών</a:t>
                      </a:r>
                    </a:p>
                  </a:txBody>
                  <a:tcPr marL="46429" marR="46429" marT="0" marB="0" anchor="ctr">
                    <a:solidFill>
                      <a:srgbClr val="2050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533048"/>
                  </a:ext>
                </a:extLst>
              </a:tr>
              <a:tr h="595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Χορηγία για αγορά καινούργιου ηλεκτρικού οχήματος ιδιωτικής χρήσης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429" marR="46429" marT="0" marB="0" anchor="ctr">
                    <a:solidFill>
                      <a:srgbClr val="6090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€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.000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429" marR="46429" marT="0" marB="0" anchor="ctr">
                    <a:solidFill>
                      <a:srgbClr val="6090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360</a:t>
                      </a:r>
                    </a:p>
                  </a:txBody>
                  <a:tcPr marL="46429" marR="46429" marT="0" marB="0" anchor="ctr">
                    <a:solidFill>
                      <a:srgbClr val="6090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640545"/>
                  </a:ext>
                </a:extLst>
              </a:tr>
              <a:tr h="287977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Χορηγία για αγορά καινούργιου ηλεκτρικού οχήματος ταξί</a:t>
                      </a:r>
                    </a:p>
                  </a:txBody>
                  <a:tcPr marL="46429" marR="46429" marT="0" marB="0" anchor="ctr"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</a:rPr>
                        <a:t>€19.000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429" marR="46429" marT="0" marB="0" anchor="ctr"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46429" marR="46429" marT="0" marB="0" anchor="ctr"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736435"/>
                  </a:ext>
                </a:extLst>
              </a:tr>
              <a:tr h="595821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Χορηγία για αγορά καινούργιου ηλεκτρικού αναπηρικού οχήματος</a:t>
                      </a:r>
                    </a:p>
                  </a:txBody>
                  <a:tcPr marL="46429" marR="46429" marT="0" marB="0" anchor="ctr">
                    <a:solidFill>
                      <a:srgbClr val="6090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€1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.000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429" marR="46429" marT="0" marB="0" anchor="ctr">
                    <a:solidFill>
                      <a:srgbClr val="6090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46429" marR="46429" marT="0" marB="0" anchor="ctr">
                    <a:solidFill>
                      <a:srgbClr val="6090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841646"/>
                  </a:ext>
                </a:extLst>
              </a:tr>
              <a:tr h="5958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Χορηγία για αγορά καινούργιου ηλεκτρικού οχήματος πολύτεκνης οικογένειας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429" marR="46429" marT="0" marB="0" anchor="ctr"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€1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.000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429" marR="46429" marT="0" marB="0" anchor="ctr"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46429" marR="46429" marT="0" marB="0" anchor="ctr"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72799"/>
                  </a:ext>
                </a:extLst>
              </a:tr>
              <a:tr h="5958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Χορηγία για αγορά μεταχειρισμένου ηλεκτρικού οχήματος ιδιωτικής χρήσης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429" marR="46429" marT="0" marB="0" anchor="ctr">
                    <a:solidFill>
                      <a:srgbClr val="6090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€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.000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429" marR="46429" marT="0" marB="0" anchor="ctr">
                    <a:solidFill>
                      <a:srgbClr val="6090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320</a:t>
                      </a:r>
                    </a:p>
                  </a:txBody>
                  <a:tcPr marL="46429" marR="46429" marT="0" marB="0" anchor="ctr">
                    <a:solidFill>
                      <a:srgbClr val="6090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385488"/>
                  </a:ext>
                </a:extLst>
              </a:tr>
              <a:tr h="2879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Χορηγία για αγορά μεταχειρισμένου ηλεκτρικού οχήματος ταξί</a:t>
                      </a:r>
                      <a:endParaRPr lang="el-GR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429" marR="46429" marT="0" marB="0" anchor="ctr"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€12.000</a:t>
                      </a:r>
                      <a:endParaRPr lang="el-GR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429" marR="46429" marT="0" marB="0" anchor="ctr"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46429" marR="46429" marT="0" marB="0" anchor="ctr"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944086"/>
                  </a:ext>
                </a:extLst>
              </a:tr>
              <a:tr h="5958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Χορηγία για αγορά μεταχειρισμένου ηλεκτρικού αναπηρικού οχήματος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429" marR="46429" marT="0" marB="0" anchor="ctr">
                    <a:solidFill>
                      <a:srgbClr val="6090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€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.000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429" marR="46429" marT="0" marB="0" anchor="ctr">
                    <a:solidFill>
                      <a:srgbClr val="6090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46429" marR="46429" marT="0" marB="0" anchor="ctr">
                    <a:solidFill>
                      <a:srgbClr val="6090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954708"/>
                  </a:ext>
                </a:extLst>
              </a:tr>
              <a:tr h="5958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Χορηγία για αγορά μεταχειρισμένου ηλεκτρικού οχήματος πολύτεκνης οικογένειας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429" marR="46429" marT="0" marB="0" anchor="ctr"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€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.000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429" marR="46429" marT="0" marB="0" anchor="ctr"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46429" marR="46429" marT="0" marB="0" anchor="ctr"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17039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1AF6B2-F540-AC45-BA42-02E02A9DE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8208" y="6520259"/>
            <a:ext cx="4114800" cy="365125"/>
          </a:xfrm>
        </p:spPr>
        <p:txBody>
          <a:bodyPr/>
          <a:lstStyle/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10773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EC580-D6B1-489A-ACA0-4794130F6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0728"/>
            <a:ext cx="12191999" cy="565944"/>
          </a:xfrm>
        </p:spPr>
        <p:txBody>
          <a:bodyPr>
            <a:noAutofit/>
          </a:bodyPr>
          <a:lstStyle/>
          <a:p>
            <a:pPr algn="ctr"/>
            <a:r>
              <a:rPr lang="el-GR" sz="2800" b="1" dirty="0">
                <a:solidFill>
                  <a:srgbClr val="20506A"/>
                </a:solidFill>
                <a:latin typeface="+mn-lt"/>
              </a:rPr>
              <a:t>Σχέδιο Επιχορήγησης Ηλεκτρικών Οχημάτων – </a:t>
            </a:r>
            <a:r>
              <a:rPr lang="el-GR" sz="2400" b="1" dirty="0">
                <a:solidFill>
                  <a:srgbClr val="20506A"/>
                </a:solidFill>
                <a:latin typeface="+mn-lt"/>
              </a:rPr>
              <a:t>(Ποσά και αριθμός χορηγιών)</a:t>
            </a:r>
            <a:endParaRPr lang="el-GR" sz="2800" b="1" dirty="0">
              <a:solidFill>
                <a:srgbClr val="20506A"/>
              </a:solidFill>
              <a:latin typeface="+mn-lt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FF9A992-10BD-4836-805F-F94FE4D3CC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611918"/>
              </p:ext>
            </p:extLst>
          </p:nvPr>
        </p:nvGraphicFramePr>
        <p:xfrm>
          <a:off x="1343472" y="1700808"/>
          <a:ext cx="9289031" cy="3944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3904">
                  <a:extLst>
                    <a:ext uri="{9D8B030D-6E8A-4147-A177-3AD203B41FA5}">
                      <a16:colId xmlns:a16="http://schemas.microsoft.com/office/drawing/2014/main" val="1174292999"/>
                    </a:ext>
                  </a:extLst>
                </a:gridCol>
                <a:gridCol w="5595215">
                  <a:extLst>
                    <a:ext uri="{9D8B030D-6E8A-4147-A177-3AD203B41FA5}">
                      <a16:colId xmlns:a16="http://schemas.microsoft.com/office/drawing/2014/main" val="3732680830"/>
                    </a:ext>
                  </a:extLst>
                </a:gridCol>
                <a:gridCol w="1039956">
                  <a:extLst>
                    <a:ext uri="{9D8B030D-6E8A-4147-A177-3AD203B41FA5}">
                      <a16:colId xmlns:a16="http://schemas.microsoft.com/office/drawing/2014/main" val="2845036866"/>
                    </a:ext>
                  </a:extLst>
                </a:gridCol>
                <a:gridCol w="1039956">
                  <a:extLst>
                    <a:ext uri="{9D8B030D-6E8A-4147-A177-3AD203B41FA5}">
                      <a16:colId xmlns:a16="http://schemas.microsoft.com/office/drawing/2014/main" val="1732864491"/>
                    </a:ext>
                  </a:extLst>
                </a:gridCol>
              </a:tblGrid>
              <a:tr h="387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Κατηγορία Χορηγίας</a:t>
                      </a:r>
                      <a:endParaRPr lang="el-G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429" marR="46429" marT="0" marB="0" anchor="ctr">
                    <a:solidFill>
                      <a:srgbClr val="2050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Περιγραφή</a:t>
                      </a:r>
                      <a:endParaRPr lang="el-G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429" marR="46429" marT="0" marB="0" anchor="ctr">
                    <a:solidFill>
                      <a:srgbClr val="2050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</a:rPr>
                        <a:t>Ποσό Χορηγίας</a:t>
                      </a:r>
                      <a:endParaRPr lang="el-G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429" marR="46429" marT="0" marB="0" anchor="ctr">
                    <a:solidFill>
                      <a:srgbClr val="2050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Αριθμός Χορηγιών</a:t>
                      </a:r>
                    </a:p>
                  </a:txBody>
                  <a:tcPr marL="46429" marR="46429" marT="0" marB="0" anchor="ctr">
                    <a:solidFill>
                      <a:srgbClr val="2050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533048"/>
                  </a:ext>
                </a:extLst>
              </a:tr>
              <a:tr h="249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</a:rPr>
                        <a:t>Η9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429" marR="46429" marT="0" marB="0" anchor="ctr">
                    <a:solidFill>
                      <a:srgbClr val="20506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</a:rPr>
                        <a:t>Χορηγία για αγορά καινούργιου ηλεκτρικού οχήματος κατηγορίας </a:t>
                      </a:r>
                      <a:r>
                        <a:rPr lang="en-US" sz="1600" dirty="0">
                          <a:effectLst/>
                        </a:rPr>
                        <a:t>L</a:t>
                      </a:r>
                      <a:r>
                        <a:rPr lang="el-GR" sz="1600" dirty="0">
                          <a:effectLst/>
                        </a:rPr>
                        <a:t> (εξαιρουμένων των οχημάτων κατηγορίας </a:t>
                      </a:r>
                      <a:r>
                        <a:rPr lang="en-US" sz="1600" dirty="0">
                          <a:effectLst/>
                        </a:rPr>
                        <a:t>L</a:t>
                      </a:r>
                      <a:r>
                        <a:rPr lang="el-GR" sz="1600" dirty="0">
                          <a:effectLst/>
                        </a:rPr>
                        <a:t>6</a:t>
                      </a:r>
                      <a:r>
                        <a:rPr lang="en-US" sz="1600" dirty="0">
                          <a:effectLst/>
                        </a:rPr>
                        <a:t>e </a:t>
                      </a:r>
                      <a:r>
                        <a:rPr lang="el-GR" sz="1600" dirty="0">
                          <a:effectLst/>
                        </a:rPr>
                        <a:t>(υποκατηγορία «Β») και </a:t>
                      </a:r>
                      <a:r>
                        <a:rPr lang="en-US" sz="1600" dirty="0">
                          <a:effectLst/>
                        </a:rPr>
                        <a:t>L</a:t>
                      </a:r>
                      <a:r>
                        <a:rPr lang="el-GR" sz="1600" dirty="0">
                          <a:effectLst/>
                        </a:rPr>
                        <a:t>7</a:t>
                      </a:r>
                      <a:r>
                        <a:rPr lang="en-US" sz="1600" dirty="0">
                          <a:effectLst/>
                        </a:rPr>
                        <a:t>e</a:t>
                      </a:r>
                      <a:r>
                        <a:rPr lang="el-GR" sz="1600" dirty="0">
                          <a:effectLst/>
                        </a:rPr>
                        <a:t> (υποκατηγορία «Β και </a:t>
                      </a:r>
                      <a:r>
                        <a:rPr lang="en-US" sz="1600" dirty="0">
                          <a:effectLst/>
                        </a:rPr>
                        <a:t>C</a:t>
                      </a:r>
                      <a:r>
                        <a:rPr lang="el-GR" sz="1600" dirty="0">
                          <a:effectLst/>
                        </a:rPr>
                        <a:t>»))</a:t>
                      </a:r>
                      <a:r>
                        <a:rPr lang="el-GR" sz="1600" baseline="30000" dirty="0">
                          <a:effectLst/>
                        </a:rPr>
                        <a:t>(1), (2)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429" marR="46429" marT="0" marB="0" anchor="ctr">
                    <a:solidFill>
                      <a:srgbClr val="6090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</a:rPr>
                        <a:t>€</a:t>
                      </a:r>
                      <a:r>
                        <a:rPr lang="en-US" sz="1600" dirty="0">
                          <a:effectLst/>
                        </a:rPr>
                        <a:t>1</a:t>
                      </a:r>
                      <a:r>
                        <a:rPr lang="el-GR" sz="1600" dirty="0">
                          <a:effectLst/>
                        </a:rPr>
                        <a:t>.</a:t>
                      </a:r>
                      <a:r>
                        <a:rPr lang="en-US" sz="1600" dirty="0">
                          <a:effectLst/>
                        </a:rPr>
                        <a:t>5</a:t>
                      </a:r>
                      <a:r>
                        <a:rPr lang="el-GR" sz="1600" dirty="0">
                          <a:effectLst/>
                        </a:rPr>
                        <a:t>00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429" marR="46429" marT="0" marB="0" anchor="ctr">
                    <a:solidFill>
                      <a:srgbClr val="6090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320</a:t>
                      </a:r>
                    </a:p>
                  </a:txBody>
                  <a:tcPr marL="46429" marR="46429" marT="0" marB="0" anchor="ctr">
                    <a:solidFill>
                      <a:srgbClr val="6090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640545"/>
                  </a:ext>
                </a:extLst>
              </a:tr>
              <a:tr h="249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</a:rPr>
                        <a:t>Η10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429" marR="46429" marT="0" marB="0" anchor="ctr">
                    <a:solidFill>
                      <a:srgbClr val="20506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</a:rPr>
                        <a:t>Χορηγία για αγορά καινούργιου ηλεκτρικού οχήματος κατηγορίας </a:t>
                      </a:r>
                      <a:r>
                        <a:rPr lang="en-US" sz="1600" dirty="0">
                          <a:effectLst/>
                        </a:rPr>
                        <a:t>L</a:t>
                      </a:r>
                      <a:r>
                        <a:rPr lang="el-GR" sz="1600" dirty="0">
                          <a:effectLst/>
                        </a:rPr>
                        <a:t>6</a:t>
                      </a:r>
                      <a:r>
                        <a:rPr lang="en-US" sz="1600" dirty="0">
                          <a:effectLst/>
                        </a:rPr>
                        <a:t>e </a:t>
                      </a:r>
                      <a:r>
                        <a:rPr lang="el-GR" sz="1600" dirty="0">
                          <a:effectLst/>
                        </a:rPr>
                        <a:t>(υποκατηγορία «Β») και </a:t>
                      </a:r>
                      <a:r>
                        <a:rPr lang="en-US" sz="1600" dirty="0">
                          <a:effectLst/>
                        </a:rPr>
                        <a:t>L</a:t>
                      </a:r>
                      <a:r>
                        <a:rPr lang="el-GR" sz="1600" dirty="0">
                          <a:effectLst/>
                        </a:rPr>
                        <a:t>7</a:t>
                      </a:r>
                      <a:r>
                        <a:rPr lang="en-US" sz="1600" dirty="0">
                          <a:effectLst/>
                        </a:rPr>
                        <a:t>e</a:t>
                      </a:r>
                      <a:r>
                        <a:rPr lang="el-GR" sz="1600" dirty="0">
                          <a:effectLst/>
                        </a:rPr>
                        <a:t> (υποκατηγορία «</a:t>
                      </a:r>
                      <a:r>
                        <a:rPr lang="en-US" sz="1600" dirty="0">
                          <a:effectLst/>
                        </a:rPr>
                        <a:t>C</a:t>
                      </a:r>
                      <a:r>
                        <a:rPr lang="el-GR" sz="1600" dirty="0">
                          <a:effectLst/>
                        </a:rPr>
                        <a:t>»)</a:t>
                      </a:r>
                      <a:r>
                        <a:rPr lang="el-GR" sz="1600" baseline="30000" dirty="0">
                          <a:effectLst/>
                        </a:rPr>
                        <a:t> (1), (2)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429" marR="46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</a:rPr>
                        <a:t>€4.</a:t>
                      </a:r>
                      <a:r>
                        <a:rPr lang="en-US" sz="1600" dirty="0">
                          <a:effectLst/>
                        </a:rPr>
                        <a:t>0</a:t>
                      </a:r>
                      <a:r>
                        <a:rPr lang="el-GR" sz="1600" dirty="0">
                          <a:effectLst/>
                        </a:rPr>
                        <a:t>00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429" marR="46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46429" marR="46429" marT="0" marB="0" anchor="ctr"/>
                </a:tc>
                <a:extLst>
                  <a:ext uri="{0D108BD9-81ED-4DB2-BD59-A6C34878D82A}">
                    <a16:rowId xmlns:a16="http://schemas.microsoft.com/office/drawing/2014/main" val="1288736435"/>
                  </a:ext>
                </a:extLst>
              </a:tr>
              <a:tr h="249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Η11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429" marR="46429" marT="0" marB="0" anchor="ctr">
                    <a:solidFill>
                      <a:srgbClr val="20506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</a:rPr>
                        <a:t>Χορηγία για αγορά καινούργιου ηλεκτρικού οχήματος κατηγορίας </a:t>
                      </a:r>
                      <a:r>
                        <a:rPr lang="en-US" sz="1600" dirty="0">
                          <a:effectLst/>
                        </a:rPr>
                        <a:t>M</a:t>
                      </a:r>
                      <a:r>
                        <a:rPr lang="el-GR" sz="1600" dirty="0">
                          <a:effectLst/>
                        </a:rPr>
                        <a:t>2 (μικρό λεωφορείο)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429" marR="46429" marT="0" marB="0" anchor="ctr">
                    <a:solidFill>
                      <a:srgbClr val="6090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</a:rPr>
                        <a:t>€40.000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429" marR="46429" marT="0" marB="0" anchor="ctr">
                    <a:solidFill>
                      <a:srgbClr val="6090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6429" marR="46429" marT="0" marB="0" anchor="ctr">
                    <a:solidFill>
                      <a:srgbClr val="6090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841646"/>
                  </a:ext>
                </a:extLst>
              </a:tr>
              <a:tr h="249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Η12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429" marR="46429" marT="0" marB="0" anchor="ctr">
                    <a:solidFill>
                      <a:srgbClr val="20506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</a:rPr>
                        <a:t>Χορηγία για αγορά καινούργιου ηλεκτρικού οχήματος κατηγορίας </a:t>
                      </a:r>
                      <a:r>
                        <a:rPr lang="en-US" sz="1600" dirty="0">
                          <a:effectLst/>
                        </a:rPr>
                        <a:t>M</a:t>
                      </a:r>
                      <a:r>
                        <a:rPr lang="el-GR" sz="1600" dirty="0">
                          <a:effectLst/>
                        </a:rPr>
                        <a:t>3 (μεγάλο λεωφορείο)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429" marR="46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</a:rPr>
                        <a:t>€100.000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429" marR="46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6429" marR="46429" marT="0" marB="0" anchor="ctr"/>
                </a:tc>
                <a:extLst>
                  <a:ext uri="{0D108BD9-81ED-4DB2-BD59-A6C34878D82A}">
                    <a16:rowId xmlns:a16="http://schemas.microsoft.com/office/drawing/2014/main" val="177172799"/>
                  </a:ext>
                </a:extLst>
              </a:tr>
              <a:tr h="333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Η13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429" marR="46429" marT="0" marB="0" anchor="ctr">
                    <a:solidFill>
                      <a:srgbClr val="20506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</a:rPr>
                        <a:t>Χορηγία για αγορά καινούργιου ηλεκτρικού οχήματος κατηγορίας Ν1 (εμπορικό μικτού βάρους μέχρι 3.500 κιλά)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429" marR="46429" marT="0" marB="0" anchor="ctr">
                    <a:solidFill>
                      <a:srgbClr val="6090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</a:rPr>
                        <a:t>€20.000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429" marR="46429" marT="0" marB="0" anchor="ctr">
                    <a:solidFill>
                      <a:srgbClr val="6090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46429" marR="46429" marT="0" marB="0" anchor="ctr">
                    <a:solidFill>
                      <a:srgbClr val="6090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385488"/>
                  </a:ext>
                </a:extLst>
              </a:tr>
              <a:tr h="249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</a:rPr>
                        <a:t>Η14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429" marR="46429" marT="0" marB="0" anchor="ctr">
                    <a:solidFill>
                      <a:srgbClr val="20506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</a:rPr>
                        <a:t>Χορηγία για αγορά καινούργιου ηλεκτρικού ποδήλατου (υποβοηθούμενης ποδηλάτησης)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429" marR="46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</a:rPr>
                        <a:t>€1.000 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429" marR="46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240</a:t>
                      </a:r>
                    </a:p>
                  </a:txBody>
                  <a:tcPr marL="46429" marR="46429" marT="0" marB="0" anchor="ctr"/>
                </a:tc>
                <a:extLst>
                  <a:ext uri="{0D108BD9-81ED-4DB2-BD59-A6C34878D82A}">
                    <a16:rowId xmlns:a16="http://schemas.microsoft.com/office/drawing/2014/main" val="1792944086"/>
                  </a:ext>
                </a:extLst>
              </a:tr>
            </a:tbl>
          </a:graphicData>
        </a:graphic>
      </p:graphicFrame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89F6896-5E1A-6A46-866E-A1C3EBEF4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237312"/>
            <a:ext cx="4114800" cy="365125"/>
          </a:xfrm>
        </p:spPr>
        <p:txBody>
          <a:bodyPr/>
          <a:lstStyle/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72390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0A81C7-D47F-4DDC-B51E-D66602958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8008" y="3429000"/>
            <a:ext cx="5256583" cy="2544514"/>
          </a:xfrm>
        </p:spPr>
        <p:txBody>
          <a:bodyPr>
            <a:normAutofit/>
          </a:bodyPr>
          <a:lstStyle/>
          <a:p>
            <a:pPr marL="914400" lvl="2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l-GR" sz="2400" dirty="0">
                <a:solidFill>
                  <a:srgbClr val="20506A"/>
                </a:solidFill>
                <a:ea typeface="Times New Roman" panose="02020603050405020304" pitchFamily="18" charset="0"/>
              </a:rPr>
              <a:t>Ισχύει για αγορά τύπου οχήματος Μ1</a:t>
            </a:r>
            <a:endParaRPr lang="el-GR" sz="2400" b="1" dirty="0">
              <a:solidFill>
                <a:srgbClr val="20506A"/>
              </a:solidFill>
              <a:ea typeface="Times New Roman" panose="02020603050405020304" pitchFamily="18" charset="0"/>
            </a:endParaRPr>
          </a:p>
          <a:p>
            <a:pPr marL="914400" lvl="2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l-GR" sz="2400" b="1" dirty="0">
                <a:solidFill>
                  <a:srgbClr val="20506A"/>
                </a:solidFill>
                <a:ea typeface="Times New Roman" panose="02020603050405020304" pitchFamily="18" charset="0"/>
              </a:rPr>
              <a:t>(Ιδιωτικά Οχήματα, Ταξί, Πολύτεκνης Οικογένειας, Αναπηρικά)</a:t>
            </a:r>
          </a:p>
          <a:p>
            <a:pPr marL="914400" lvl="2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l-GR" sz="2400" b="1" dirty="0">
                <a:solidFill>
                  <a:srgbClr val="20506A"/>
                </a:solidFill>
                <a:ea typeface="Times New Roman" panose="02020603050405020304" pitchFamily="18" charset="0"/>
              </a:rPr>
              <a:t>(Καινούργια &amp; Μεταχειρισμένα)</a:t>
            </a:r>
            <a:endParaRPr lang="el-GR" sz="2400" dirty="0">
              <a:solidFill>
                <a:srgbClr val="20506A"/>
              </a:solidFill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B94F5-F3E9-A941-8270-B59316102E39}"/>
              </a:ext>
            </a:extLst>
          </p:cNvPr>
          <p:cNvSpPr txBox="1"/>
          <p:nvPr/>
        </p:nvSpPr>
        <p:spPr>
          <a:xfrm>
            <a:off x="6952442" y="2422720"/>
            <a:ext cx="353604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6600" b="1" dirty="0">
                <a:solidFill>
                  <a:srgbClr val="2050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en-GB" sz="6600" b="1" dirty="0">
                <a:solidFill>
                  <a:srgbClr val="2050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6600" b="1" dirty="0">
                <a:solidFill>
                  <a:srgbClr val="2050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€1.000 </a:t>
            </a:r>
            <a:endParaRPr lang="en-CY" sz="6600" b="1">
              <a:solidFill>
                <a:srgbClr val="2050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A72B6F-179A-2242-A728-8AA933C7F6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066830"/>
            <a:ext cx="5976664" cy="353166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1698B04-826B-4504-BCB3-7A515B4B6FF6}"/>
              </a:ext>
            </a:extLst>
          </p:cNvPr>
          <p:cNvSpPr txBox="1">
            <a:spLocks/>
          </p:cNvSpPr>
          <p:nvPr/>
        </p:nvSpPr>
        <p:spPr>
          <a:xfrm>
            <a:off x="335360" y="1268760"/>
            <a:ext cx="10153128" cy="5342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Σχέδιο Επιχορήγησης Ηλεκτρικών Οχημάτων – Μαζί με Απόσυρση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5BA6B06F-301E-B540-A6D6-CC091F146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237312"/>
            <a:ext cx="4114800" cy="365125"/>
          </a:xfrm>
        </p:spPr>
        <p:txBody>
          <a:bodyPr/>
          <a:lstStyle/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72351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572460-3AA6-A740-A8FC-C5FECDE72697}"/>
              </a:ext>
            </a:extLst>
          </p:cNvPr>
          <p:cNvSpPr txBox="1"/>
          <p:nvPr/>
        </p:nvSpPr>
        <p:spPr>
          <a:xfrm>
            <a:off x="8282639" y="2132856"/>
            <a:ext cx="38884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F7788"/>
                </a:solidFill>
                <a:latin typeface="Arial"/>
                <a:cs typeface="Arial"/>
              </a:rPr>
              <a:t>ICCT - </a:t>
            </a:r>
            <a:r>
              <a:rPr lang="el-GR" b="1" dirty="0">
                <a:solidFill>
                  <a:srgbClr val="2F7788"/>
                </a:solidFill>
                <a:latin typeface="Arial"/>
                <a:cs typeface="Arial"/>
              </a:rPr>
              <a:t>Διεθνές Συμβούλιο για </a:t>
            </a:r>
            <a:r>
              <a:rPr lang="en-US" b="1" dirty="0">
                <a:solidFill>
                  <a:srgbClr val="2F7788"/>
                </a:solidFill>
                <a:latin typeface="Arial"/>
                <a:cs typeface="Arial"/>
              </a:rPr>
              <a:t>K</a:t>
            </a:r>
            <a:r>
              <a:rPr lang="el-GR" b="1" dirty="0">
                <a:solidFill>
                  <a:srgbClr val="2F7788"/>
                </a:solidFill>
                <a:latin typeface="Arial"/>
                <a:cs typeface="Arial"/>
              </a:rPr>
              <a:t>αθαρές </a:t>
            </a:r>
            <a:r>
              <a:rPr lang="en-US" b="1" dirty="0">
                <a:solidFill>
                  <a:srgbClr val="2F7788"/>
                </a:solidFill>
                <a:latin typeface="Arial"/>
                <a:cs typeface="Arial"/>
              </a:rPr>
              <a:t> M</a:t>
            </a:r>
            <a:r>
              <a:rPr lang="el-GR" b="1" dirty="0">
                <a:solidFill>
                  <a:srgbClr val="2F7788"/>
                </a:solidFill>
                <a:latin typeface="Arial"/>
                <a:cs typeface="Arial"/>
              </a:rPr>
              <a:t>εταφορές</a:t>
            </a:r>
          </a:p>
          <a:p>
            <a:endParaRPr lang="el-GR" b="1" dirty="0">
              <a:solidFill>
                <a:srgbClr val="2F7788"/>
              </a:solidFill>
              <a:latin typeface="Arial"/>
              <a:cs typeface="Arial"/>
            </a:endParaRPr>
          </a:p>
          <a:p>
            <a:r>
              <a:rPr lang="el-GR" dirty="0">
                <a:solidFill>
                  <a:srgbClr val="2F7788"/>
                </a:solidFill>
                <a:latin typeface="Arial"/>
                <a:cs typeface="Arial"/>
              </a:rPr>
              <a:t>Μείωση που παρουσιάζεται με το </a:t>
            </a:r>
          </a:p>
          <a:p>
            <a:r>
              <a:rPr lang="el-GR" dirty="0">
                <a:solidFill>
                  <a:srgbClr val="2F7788"/>
                </a:solidFill>
                <a:latin typeface="Arial"/>
                <a:cs typeface="Arial"/>
              </a:rPr>
              <a:t>σημερινό τρόπο παραγωγής Ηλεκτρισμού και όπως προβλέπεται </a:t>
            </a:r>
          </a:p>
          <a:p>
            <a:r>
              <a:rPr lang="el-GR" dirty="0">
                <a:solidFill>
                  <a:srgbClr val="2F7788"/>
                </a:solidFill>
                <a:latin typeface="Arial"/>
                <a:cs typeface="Arial"/>
              </a:rPr>
              <a:t>το 2030</a:t>
            </a:r>
          </a:p>
          <a:p>
            <a:endParaRPr lang="el-GR" dirty="0"/>
          </a:p>
          <a:p>
            <a:r>
              <a:rPr lang="el-GR" dirty="0">
                <a:solidFill>
                  <a:srgbClr val="2F7788"/>
                </a:solidFill>
                <a:latin typeface="Arial"/>
                <a:cs typeface="Arial"/>
              </a:rPr>
              <a:t>Ευρώπη</a:t>
            </a:r>
            <a:r>
              <a:rPr lang="en-US" dirty="0">
                <a:solidFill>
                  <a:srgbClr val="2F7788"/>
                </a:solidFill>
                <a:latin typeface="Arial"/>
                <a:cs typeface="Arial"/>
              </a:rPr>
              <a:t>: 66% - 69%</a:t>
            </a:r>
            <a:endParaRPr lang="el-GR" dirty="0">
              <a:solidFill>
                <a:srgbClr val="2F7788"/>
              </a:solidFill>
              <a:latin typeface="Arial"/>
              <a:cs typeface="Arial"/>
            </a:endParaRPr>
          </a:p>
          <a:p>
            <a:r>
              <a:rPr lang="el-GR" dirty="0">
                <a:solidFill>
                  <a:srgbClr val="2F7788"/>
                </a:solidFill>
                <a:latin typeface="Arial"/>
                <a:cs typeface="Arial"/>
              </a:rPr>
              <a:t>ΗΠΑ: 60% - 68%</a:t>
            </a:r>
          </a:p>
          <a:p>
            <a:r>
              <a:rPr lang="el-GR" dirty="0">
                <a:solidFill>
                  <a:srgbClr val="2F7788"/>
                </a:solidFill>
                <a:latin typeface="Arial"/>
                <a:cs typeface="Arial"/>
              </a:rPr>
              <a:t>Κίνα: 37% - 45%</a:t>
            </a:r>
          </a:p>
          <a:p>
            <a:r>
              <a:rPr lang="el-GR" dirty="0">
                <a:solidFill>
                  <a:srgbClr val="2F7788"/>
                </a:solidFill>
                <a:latin typeface="Arial"/>
                <a:cs typeface="Arial"/>
              </a:rPr>
              <a:t>Ινδία: 19% - 34%</a:t>
            </a:r>
          </a:p>
          <a:p>
            <a:endParaRPr lang="en-CY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C301218-69B1-4504-8515-425A1B20287F}"/>
              </a:ext>
            </a:extLst>
          </p:cNvPr>
          <p:cNvSpPr txBox="1">
            <a:spLocks/>
          </p:cNvSpPr>
          <p:nvPr/>
        </p:nvSpPr>
        <p:spPr>
          <a:xfrm>
            <a:off x="407368" y="1249999"/>
            <a:ext cx="5976664" cy="6099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Οφέλη Ηλεκτροκίνησης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13C4F4-CE04-3344-8612-D10E278B4E30}"/>
              </a:ext>
            </a:extLst>
          </p:cNvPr>
          <p:cNvSpPr txBox="1"/>
          <p:nvPr/>
        </p:nvSpPr>
        <p:spPr>
          <a:xfrm>
            <a:off x="1197129" y="5560945"/>
            <a:ext cx="3962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090A4"/>
                </a:solidFill>
              </a:rPr>
              <a:t>BEV: </a:t>
            </a:r>
            <a:r>
              <a:rPr lang="el-GR" sz="1600" dirty="0">
                <a:solidFill>
                  <a:srgbClr val="6090A4"/>
                </a:solidFill>
              </a:rPr>
              <a:t>Ηλεκτρικά Οχήματα με Μπαταρία</a:t>
            </a:r>
            <a:endParaRPr lang="en-CY" sz="1600">
              <a:solidFill>
                <a:srgbClr val="6090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C5A2B9-6000-2A4B-B090-F2EDC6B991F7}"/>
              </a:ext>
            </a:extLst>
          </p:cNvPr>
          <p:cNvSpPr txBox="1"/>
          <p:nvPr/>
        </p:nvSpPr>
        <p:spPr>
          <a:xfrm>
            <a:off x="5050722" y="5560945"/>
            <a:ext cx="3962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rgbClr val="6090A4"/>
                </a:solidFill>
              </a:rPr>
              <a:t>I</a:t>
            </a:r>
            <a:r>
              <a:rPr lang="en-US" sz="1600" dirty="0">
                <a:solidFill>
                  <a:srgbClr val="6090A4"/>
                </a:solidFill>
              </a:rPr>
              <a:t>CEV: </a:t>
            </a:r>
            <a:r>
              <a:rPr lang="el-GR" sz="1600" dirty="0">
                <a:solidFill>
                  <a:srgbClr val="6090A4"/>
                </a:solidFill>
              </a:rPr>
              <a:t>Οχήματα με Κινητήρα Καύσης</a:t>
            </a:r>
            <a:endParaRPr lang="en-CY" sz="1600">
              <a:solidFill>
                <a:srgbClr val="6090A4"/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95126FCA-AC80-9A40-9327-D2B9C20C1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237312"/>
            <a:ext cx="4114800" cy="365125"/>
          </a:xfrm>
        </p:spPr>
        <p:txBody>
          <a:bodyPr/>
          <a:lstStyle/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96093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DAC51C8-AFDA-7E4B-9AEA-DD8FE89753B1}"/>
              </a:ext>
            </a:extLst>
          </p:cNvPr>
          <p:cNvSpPr txBox="1"/>
          <p:nvPr/>
        </p:nvSpPr>
        <p:spPr>
          <a:xfrm>
            <a:off x="1610071" y="3529948"/>
            <a:ext cx="5112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spcBef>
                <a:spcPts val="0"/>
              </a:spcBef>
              <a:buNone/>
            </a:pPr>
            <a:r>
              <a:rPr lang="el-GR" sz="2400" b="1" dirty="0">
                <a:solidFill>
                  <a:srgbClr val="20506A"/>
                </a:solidFill>
                <a:latin typeface="Arial" panose="020B0604020202020204" pitchFamily="34" charset="0"/>
              </a:rPr>
              <a:t>Έναρξη Αιτήσεων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14B0EB-AAC3-614F-ADD1-C50AA4452750}"/>
              </a:ext>
            </a:extLst>
          </p:cNvPr>
          <p:cNvSpPr txBox="1"/>
          <p:nvPr/>
        </p:nvSpPr>
        <p:spPr>
          <a:xfrm>
            <a:off x="1584176" y="4008767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spcBef>
                <a:spcPts val="0"/>
              </a:spcBef>
              <a:buNone/>
            </a:pP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</a:rPr>
              <a:t>από </a:t>
            </a:r>
            <a:r>
              <a:rPr lang="el-GR" sz="2400" b="1" dirty="0">
                <a:solidFill>
                  <a:srgbClr val="20506A"/>
                </a:solidFill>
                <a:latin typeface="Arial" panose="020B0604020202020204" pitchFamily="34" charset="0"/>
              </a:rPr>
              <a:t>20/12/2021</a:t>
            </a: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</a:rPr>
              <a:t>, ώρα 11</a:t>
            </a:r>
            <a:r>
              <a:rPr lang="en-US" sz="2400" dirty="0">
                <a:solidFill>
                  <a:srgbClr val="20506A"/>
                </a:solidFill>
                <a:latin typeface="Arial" panose="020B0604020202020204" pitchFamily="34" charset="0"/>
              </a:rPr>
              <a:t>:00</a:t>
            </a: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</a:rPr>
              <a:t>,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</a:rPr>
              <a:t>μέχρι</a:t>
            </a:r>
            <a:r>
              <a:rPr lang="el-GR" sz="2400" b="1" dirty="0">
                <a:solidFill>
                  <a:srgbClr val="20506A"/>
                </a:solidFill>
                <a:latin typeface="Arial" panose="020B0604020202020204" pitchFamily="34" charset="0"/>
              </a:rPr>
              <a:t> 03/01/2022</a:t>
            </a: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</a:rPr>
              <a:t>, ώρα 10</a:t>
            </a:r>
            <a:r>
              <a:rPr lang="en-US" sz="2400" dirty="0">
                <a:solidFill>
                  <a:srgbClr val="20506A"/>
                </a:solidFill>
                <a:latin typeface="Arial" panose="020B0604020202020204" pitchFamily="34" charset="0"/>
              </a:rPr>
              <a:t>:00</a:t>
            </a:r>
            <a:endParaRPr lang="el-GR" sz="2400" dirty="0">
              <a:solidFill>
                <a:srgbClr val="20506A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63BD4A-B611-AD49-A500-FC6434E456AE}"/>
              </a:ext>
            </a:extLst>
          </p:cNvPr>
          <p:cNvSpPr txBox="1"/>
          <p:nvPr/>
        </p:nvSpPr>
        <p:spPr>
          <a:xfrm>
            <a:off x="491137" y="2967335"/>
            <a:ext cx="30643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Αυτοκίνητα</a:t>
            </a:r>
            <a:endParaRPr lang="en-CY" sz="24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F01C365-8A8B-41F2-B915-AF28D87BD64B}"/>
              </a:ext>
            </a:extLst>
          </p:cNvPr>
          <p:cNvSpPr txBox="1">
            <a:spLocks/>
          </p:cNvSpPr>
          <p:nvPr/>
        </p:nvSpPr>
        <p:spPr>
          <a:xfrm>
            <a:off x="335360" y="1268760"/>
            <a:ext cx="10153128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Σχέδιο Επιχορήγησης Αγοράς Ηλεκτρικού Οχήματος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53573F-2821-469B-917E-6F49A7551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975" y="1484784"/>
            <a:ext cx="5577334" cy="4350494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DA8C9E0-F87B-1A4A-84EA-AE16EFA8B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237312"/>
            <a:ext cx="4114800" cy="365125"/>
          </a:xfrm>
        </p:spPr>
        <p:txBody>
          <a:bodyPr/>
          <a:lstStyle/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08752D-EE62-BC44-A9DC-CD289DE78F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4" y="3529948"/>
            <a:ext cx="1475182" cy="147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8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9F01C365-8A8B-41F2-B915-AF28D87BD64B}"/>
              </a:ext>
            </a:extLst>
          </p:cNvPr>
          <p:cNvSpPr txBox="1">
            <a:spLocks/>
          </p:cNvSpPr>
          <p:nvPr/>
        </p:nvSpPr>
        <p:spPr>
          <a:xfrm>
            <a:off x="335360" y="1268760"/>
            <a:ext cx="10153128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Σχέδιο Επιχορήγησης Αγοράς Ηλεκτρικού Οχήματος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0BECB8-1EF5-4EE8-8A95-55A212D3F27F}"/>
              </a:ext>
            </a:extLst>
          </p:cNvPr>
          <p:cNvSpPr txBox="1"/>
          <p:nvPr/>
        </p:nvSpPr>
        <p:spPr>
          <a:xfrm>
            <a:off x="1682079" y="3529948"/>
            <a:ext cx="5112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spcBef>
                <a:spcPts val="0"/>
              </a:spcBef>
              <a:buNone/>
            </a:pPr>
            <a:r>
              <a:rPr lang="el-GR" sz="2400" b="1" dirty="0">
                <a:solidFill>
                  <a:srgbClr val="20506A"/>
                </a:solidFill>
                <a:latin typeface="Arial" panose="020B0604020202020204" pitchFamily="34" charset="0"/>
              </a:rPr>
              <a:t>Έναρξη Αιτήσεων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11AD1A-23D2-4339-ADBF-A569149EF123}"/>
              </a:ext>
            </a:extLst>
          </p:cNvPr>
          <p:cNvSpPr txBox="1"/>
          <p:nvPr/>
        </p:nvSpPr>
        <p:spPr>
          <a:xfrm>
            <a:off x="1656184" y="4008767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spcBef>
                <a:spcPts val="0"/>
              </a:spcBef>
              <a:buNone/>
            </a:pP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</a:rPr>
              <a:t>από </a:t>
            </a:r>
            <a:r>
              <a:rPr lang="el-GR" sz="2400" b="1" dirty="0">
                <a:solidFill>
                  <a:srgbClr val="20506A"/>
                </a:solidFill>
                <a:latin typeface="Arial" panose="020B0604020202020204" pitchFamily="34" charset="0"/>
              </a:rPr>
              <a:t>17/01/2022</a:t>
            </a: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</a:rPr>
              <a:t>, ώρα 11</a:t>
            </a:r>
            <a:r>
              <a:rPr lang="en-US" sz="2400" dirty="0">
                <a:solidFill>
                  <a:srgbClr val="20506A"/>
                </a:solidFill>
                <a:latin typeface="Arial" panose="020B0604020202020204" pitchFamily="34" charset="0"/>
              </a:rPr>
              <a:t>:00</a:t>
            </a: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</a:rPr>
              <a:t>,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</a:rPr>
              <a:t>μέχρι</a:t>
            </a:r>
            <a:r>
              <a:rPr lang="el-GR" sz="2400" b="1" dirty="0">
                <a:solidFill>
                  <a:srgbClr val="20506A"/>
                </a:solidFill>
                <a:latin typeface="Arial" panose="020B0604020202020204" pitchFamily="34" charset="0"/>
              </a:rPr>
              <a:t> 31/01/2022</a:t>
            </a: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</a:rPr>
              <a:t>, ώρα 10</a:t>
            </a:r>
            <a:r>
              <a:rPr lang="en-US" sz="2400" dirty="0">
                <a:solidFill>
                  <a:srgbClr val="20506A"/>
                </a:solidFill>
                <a:latin typeface="Arial" panose="020B0604020202020204" pitchFamily="34" charset="0"/>
              </a:rPr>
              <a:t>:00</a:t>
            </a:r>
            <a:endParaRPr lang="el-GR" sz="2400" dirty="0">
              <a:solidFill>
                <a:srgbClr val="20506A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7D2990-F954-4F18-AF47-204782379ACA}"/>
              </a:ext>
            </a:extLst>
          </p:cNvPr>
          <p:cNvSpPr txBox="1"/>
          <p:nvPr/>
        </p:nvSpPr>
        <p:spPr>
          <a:xfrm>
            <a:off x="491137" y="2967335"/>
            <a:ext cx="30643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Ποδήλατα</a:t>
            </a:r>
            <a:endParaRPr lang="en-CY" sz="240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7BBB40CE-BD49-45FC-9D20-B520B50A2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2181694"/>
            <a:ext cx="4717477" cy="3679779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1841BF3-D076-9C42-A738-53F0FE6B9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237312"/>
            <a:ext cx="4114800" cy="365125"/>
          </a:xfrm>
        </p:spPr>
        <p:txBody>
          <a:bodyPr/>
          <a:lstStyle/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6610C5-B2B3-624E-8D14-84D92ECD11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4" y="3529948"/>
            <a:ext cx="1475182" cy="147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4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40CB76-04A4-0A40-B48F-73D52019DC20}"/>
              </a:ext>
            </a:extLst>
          </p:cNvPr>
          <p:cNvSpPr/>
          <p:nvPr/>
        </p:nvSpPr>
        <p:spPr>
          <a:xfrm>
            <a:off x="2495600" y="2348880"/>
            <a:ext cx="6655618" cy="1656184"/>
          </a:xfrm>
          <a:prstGeom prst="rect">
            <a:avLst/>
          </a:prstGeom>
          <a:solidFill>
            <a:srgbClr val="2050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3D8572-8ACA-784D-B311-46A072ABF09C}"/>
              </a:ext>
            </a:extLst>
          </p:cNvPr>
          <p:cNvSpPr txBox="1"/>
          <p:nvPr/>
        </p:nvSpPr>
        <p:spPr>
          <a:xfrm>
            <a:off x="2495600" y="2493444"/>
            <a:ext cx="6655618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</a:rPr>
              <a:t>Με τη μέθοδο</a:t>
            </a:r>
          </a:p>
          <a:p>
            <a:pPr algn="ctr">
              <a:spcAft>
                <a:spcPts val="600"/>
              </a:spcAft>
            </a:pPr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</a:rPr>
              <a:t>«Κατά σειρά προτεραιότητας»</a:t>
            </a:r>
          </a:p>
          <a:p>
            <a:pPr algn="ctr">
              <a:spcAft>
                <a:spcPts val="600"/>
              </a:spcAft>
            </a:pPr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</a:rPr>
              <a:t>«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</a:rPr>
              <a:t>F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irst Come First Served</a:t>
            </a:r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</a:rPr>
              <a:t>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E021BB-A127-C040-BCF6-6B5437CFE1C5}"/>
              </a:ext>
            </a:extLst>
          </p:cNvPr>
          <p:cNvSpPr txBox="1"/>
          <p:nvPr/>
        </p:nvSpPr>
        <p:spPr>
          <a:xfrm>
            <a:off x="3287688" y="4149628"/>
            <a:ext cx="47430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spcAft>
                <a:spcPts val="1200"/>
              </a:spcAft>
            </a:pP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</a:rPr>
              <a:t>Διαδικτυακά, στην ιστοσελίδα:</a:t>
            </a:r>
          </a:p>
          <a:p>
            <a:pPr lvl="1" algn="ctr">
              <a:spcAft>
                <a:spcPts val="1200"/>
              </a:spcAft>
            </a:pPr>
            <a:r>
              <a:rPr lang="en-US" sz="3600" b="1" dirty="0">
                <a:solidFill>
                  <a:srgbClr val="20506A"/>
                </a:solidFill>
                <a:latin typeface="Arial" panose="020B0604020202020204" pitchFamily="34" charset="0"/>
              </a:rPr>
              <a:t>www.ev.gov.cy</a:t>
            </a:r>
            <a:endParaRPr lang="el-GR" sz="3600" b="1" dirty="0">
              <a:solidFill>
                <a:srgbClr val="20506A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421228F-22C6-4B54-B451-EC2638E61F42}"/>
              </a:ext>
            </a:extLst>
          </p:cNvPr>
          <p:cNvSpPr txBox="1">
            <a:spLocks/>
          </p:cNvSpPr>
          <p:nvPr/>
        </p:nvSpPr>
        <p:spPr>
          <a:xfrm>
            <a:off x="335360" y="1268760"/>
            <a:ext cx="9793087" cy="8640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Εγκεκριμένες Αιτήσεις Επιχορήγησης Ηλεκτρικού Οχήματος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CA260CF-CADF-2443-BADA-317618E51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237312"/>
            <a:ext cx="4114800" cy="365125"/>
          </a:xfrm>
        </p:spPr>
        <p:txBody>
          <a:bodyPr/>
          <a:lstStyle/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45204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32E09A1-3AE4-461B-8209-9FC0871BACB9}"/>
              </a:ext>
            </a:extLst>
          </p:cNvPr>
          <p:cNvSpPr txBox="1">
            <a:spLocks/>
          </p:cNvSpPr>
          <p:nvPr/>
        </p:nvSpPr>
        <p:spPr>
          <a:xfrm>
            <a:off x="336903" y="1026283"/>
            <a:ext cx="9793087" cy="8640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Αρχή Αδειών</a:t>
            </a:r>
            <a:endParaRPr lang="en-GB" sz="3200" b="1" dirty="0">
              <a:solidFill>
                <a:srgbClr val="2050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4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Προώθηση Ηλεκτρικών και Χαμηλών Ρύπων Οχημάτων Ταξί</a:t>
            </a:r>
          </a:p>
        </p:txBody>
      </p:sp>
      <p:pic>
        <p:nvPicPr>
          <p:cNvPr id="18" name="Picture 17" descr="A picture containing car&#10;&#10;Description automatically generated">
            <a:extLst>
              <a:ext uri="{FF2B5EF4-FFF2-40B4-BE49-F238E27FC236}">
                <a16:creationId xmlns:a16="http://schemas.microsoft.com/office/drawing/2014/main" id="{D0C19406-1B93-A445-BD48-EA59E25605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46" y="2924944"/>
            <a:ext cx="5904656" cy="4605816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BFC3F32C-C42F-7B4B-83AE-5681BFC47925}"/>
              </a:ext>
            </a:extLst>
          </p:cNvPr>
          <p:cNvSpPr/>
          <p:nvPr/>
        </p:nvSpPr>
        <p:spPr>
          <a:xfrm>
            <a:off x="263352" y="2132856"/>
            <a:ext cx="291753" cy="288032"/>
          </a:xfrm>
          <a:prstGeom prst="rightArrow">
            <a:avLst/>
          </a:prstGeom>
          <a:solidFill>
            <a:srgbClr val="20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FC7B49AB-4E76-A440-B3D5-30408A1EE294}"/>
              </a:ext>
            </a:extLst>
          </p:cNvPr>
          <p:cNvSpPr/>
          <p:nvPr/>
        </p:nvSpPr>
        <p:spPr>
          <a:xfrm>
            <a:off x="263352" y="3429000"/>
            <a:ext cx="291753" cy="288032"/>
          </a:xfrm>
          <a:prstGeom prst="rightArrow">
            <a:avLst/>
          </a:prstGeom>
          <a:solidFill>
            <a:srgbClr val="20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3FB1E935-2DDB-CA4F-A80A-6E43F560B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237312"/>
            <a:ext cx="4114800" cy="365125"/>
          </a:xfrm>
        </p:spPr>
        <p:txBody>
          <a:bodyPr/>
          <a:lstStyle/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B6B88D98-C459-234E-95A0-932BFB9DD184}"/>
              </a:ext>
            </a:extLst>
          </p:cNvPr>
          <p:cNvSpPr/>
          <p:nvPr/>
        </p:nvSpPr>
        <p:spPr>
          <a:xfrm>
            <a:off x="296902" y="4581128"/>
            <a:ext cx="291753" cy="288032"/>
          </a:xfrm>
          <a:prstGeom prst="rightArrow">
            <a:avLst/>
          </a:prstGeom>
          <a:solidFill>
            <a:srgbClr val="20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3FBCCD-F7AE-BC4D-81A0-4A4029D947CA}"/>
              </a:ext>
            </a:extLst>
          </p:cNvPr>
          <p:cNvSpPr txBox="1"/>
          <p:nvPr/>
        </p:nvSpPr>
        <p:spPr>
          <a:xfrm>
            <a:off x="654173" y="1973474"/>
            <a:ext cx="847436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Άδειες οδικής χρήσης . 2 ανά αστική περιοχή για ηλεκτρικά οχήματα</a:t>
            </a:r>
          </a:p>
          <a:p>
            <a:endParaRPr lang="el-GR" sz="2800" dirty="0">
              <a:solidFill>
                <a:srgbClr val="20506A"/>
              </a:solidFill>
            </a:endParaRPr>
          </a:p>
          <a:p>
            <a:r>
              <a:rPr lang="el-GR" sz="28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Δημιουργία πιατσών για χαμηλών ρύπων </a:t>
            </a:r>
          </a:p>
          <a:p>
            <a:r>
              <a:rPr lang="el-GR" sz="28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</a:t>
            </a:r>
            <a:r>
              <a:rPr lang="el-GR" sz="28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</a:t>
            </a:r>
            <a:r>
              <a:rPr lang="en-US" sz="28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gr/km – CO</a:t>
            </a:r>
            <a:r>
              <a:rPr lang="en-US" sz="2800" b="1" baseline="-25000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ή μηδενικών (ηλεκτρικών) ταξί</a:t>
            </a:r>
          </a:p>
          <a:p>
            <a:endParaRPr lang="el-GR" sz="2800" b="1" dirty="0">
              <a:solidFill>
                <a:srgbClr val="2050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8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Εξασφαλισμένη χορηγία </a:t>
            </a:r>
          </a:p>
          <a:p>
            <a:r>
              <a:rPr lang="el-GR" sz="28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Καινούργια - €20.000 </a:t>
            </a:r>
          </a:p>
          <a:p>
            <a:r>
              <a:rPr lang="el-GR" sz="28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Μεταχειρισμένα - €13.000</a:t>
            </a:r>
            <a:endParaRPr lang="en-US" sz="2800" b="1" dirty="0">
              <a:solidFill>
                <a:srgbClr val="2050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9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CE48671-5377-3D4E-A2B9-EC4682DA0A5E}"/>
              </a:ext>
            </a:extLst>
          </p:cNvPr>
          <p:cNvSpPr txBox="1"/>
          <p:nvPr/>
        </p:nvSpPr>
        <p:spPr>
          <a:xfrm>
            <a:off x="1071928" y="2628678"/>
            <a:ext cx="7155568" cy="3203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</a:rPr>
              <a:t>Όσοι εγκριθούν προκαταρκτικά</a:t>
            </a:r>
            <a:r>
              <a:rPr lang="en-US" sz="2400" dirty="0">
                <a:solidFill>
                  <a:srgbClr val="20506A"/>
                </a:solidFill>
                <a:latin typeface="Arial" panose="020B0604020202020204" pitchFamily="34" charset="0"/>
              </a:rPr>
              <a:t>,</a:t>
            </a: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</a:rPr>
              <a:t> θα έχουν 2 μήνες να προσκομίσουν βεβαίωση</a:t>
            </a:r>
            <a:r>
              <a:rPr lang="en-US" sz="2400" dirty="0">
                <a:solidFill>
                  <a:srgbClr val="20506A"/>
                </a:solidFill>
                <a:latin typeface="Arial" panose="020B0604020202020204" pitchFamily="34" charset="0"/>
              </a:rPr>
              <a:t>,</a:t>
            </a: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</a:rPr>
              <a:t> ότι έχουν προβεί σε παραγγελία (αν δεν το πράξουν η προκαταρκτική έγκριση ακυρώνεται).</a:t>
            </a:r>
            <a:endParaRPr lang="el-GR" sz="2400" dirty="0">
              <a:solidFill>
                <a:srgbClr val="20506A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 sz="2400" dirty="0">
                <a:solidFill>
                  <a:srgbClr val="2050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Όσοι έχουν «τελική έγκριση» θα έχουν 12 μήνες να την υλοποιήσουν (για ηλεκτρικά ποδήλατα 6 μήνες).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639F8E8-8CA4-8544-ADD4-C7BC84F6B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736" y="1348780"/>
            <a:ext cx="10082336" cy="1279898"/>
          </a:xfrm>
        </p:spPr>
        <p:txBody>
          <a:bodyPr>
            <a:noAutofit/>
          </a:bodyPr>
          <a:lstStyle/>
          <a:p>
            <a:r>
              <a:rPr lang="el-GR" sz="2800" b="1" dirty="0">
                <a:solidFill>
                  <a:srgbClr val="20506A"/>
                </a:solidFill>
                <a:latin typeface="+mn-lt"/>
              </a:rPr>
              <a:t>Διάρκεια Έγκρισης του Σχεδίου Απόσυρσης και Σχεδίου Επιχορήγησης Ηλεκτρικών Οχημάτων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B31F55-DF55-2842-B2FC-509EC1F235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949" y="2637938"/>
            <a:ext cx="1847123" cy="2871282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9340B4D-3C1D-0648-982A-14400F4F3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237312"/>
            <a:ext cx="4114800" cy="365125"/>
          </a:xfrm>
        </p:spPr>
        <p:txBody>
          <a:bodyPr/>
          <a:lstStyle/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86958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1D48C4-C3F9-E846-8C36-3D95EBED6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3174429"/>
            <a:ext cx="4728010" cy="34203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5EC580-D6B1-489A-ACA0-4794130F6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61" y="1085706"/>
            <a:ext cx="7345424" cy="565944"/>
          </a:xfrm>
        </p:spPr>
        <p:txBody>
          <a:bodyPr>
            <a:normAutofit fontScale="90000"/>
          </a:bodyPr>
          <a:lstStyle/>
          <a:p>
            <a:r>
              <a:rPr lang="el-GR" sz="2800" b="1" dirty="0">
                <a:solidFill>
                  <a:srgbClr val="20506A"/>
                </a:solidFill>
                <a:latin typeface="+mn-lt"/>
              </a:rPr>
              <a:t/>
            </a:r>
            <a:br>
              <a:rPr lang="el-GR" sz="2800" b="1" dirty="0">
                <a:solidFill>
                  <a:srgbClr val="20506A"/>
                </a:solidFill>
                <a:latin typeface="+mn-lt"/>
              </a:rPr>
            </a:br>
            <a:r>
              <a:rPr lang="el-GR" sz="2800" b="1" dirty="0">
                <a:solidFill>
                  <a:srgbClr val="20506A"/>
                </a:solidFill>
                <a:latin typeface="+mn-lt"/>
              </a:rPr>
              <a:t/>
            </a:r>
            <a:br>
              <a:rPr lang="el-GR" sz="2800" b="1" dirty="0">
                <a:solidFill>
                  <a:srgbClr val="20506A"/>
                </a:solidFill>
                <a:latin typeface="+mn-lt"/>
              </a:rPr>
            </a:br>
            <a:r>
              <a:rPr lang="el-GR" sz="2800" b="1" dirty="0">
                <a:solidFill>
                  <a:srgbClr val="20506A"/>
                </a:solidFill>
                <a:latin typeface="+mn-lt"/>
              </a:rPr>
              <a:t/>
            </a:r>
            <a:br>
              <a:rPr lang="el-GR" sz="2800" b="1" dirty="0">
                <a:solidFill>
                  <a:srgbClr val="20506A"/>
                </a:solidFill>
                <a:latin typeface="+mn-lt"/>
              </a:rPr>
            </a:br>
            <a:r>
              <a:rPr lang="el-GR" sz="2800" b="1" dirty="0">
                <a:solidFill>
                  <a:srgbClr val="20506A"/>
                </a:solidFill>
                <a:latin typeface="+mn-lt"/>
              </a:rPr>
              <a:t/>
            </a:r>
            <a:br>
              <a:rPr lang="el-GR" sz="2800" b="1" dirty="0">
                <a:solidFill>
                  <a:srgbClr val="20506A"/>
                </a:solidFill>
                <a:latin typeface="+mn-lt"/>
              </a:rPr>
            </a:br>
            <a:r>
              <a:rPr lang="el-GR" sz="2800" b="1" dirty="0">
                <a:solidFill>
                  <a:srgbClr val="20506A"/>
                </a:solidFill>
                <a:latin typeface="+mn-lt"/>
              </a:rPr>
              <a:t/>
            </a:r>
            <a:br>
              <a:rPr lang="el-GR" sz="2800" b="1" dirty="0">
                <a:solidFill>
                  <a:srgbClr val="20506A"/>
                </a:solidFill>
                <a:latin typeface="+mn-lt"/>
              </a:rPr>
            </a:br>
            <a:r>
              <a:rPr lang="el-GR" sz="2800" b="1" dirty="0">
                <a:solidFill>
                  <a:srgbClr val="20506A"/>
                </a:solidFill>
                <a:latin typeface="+mn-lt"/>
              </a:rPr>
              <a:t/>
            </a:r>
            <a:br>
              <a:rPr lang="el-GR" sz="2800" b="1" dirty="0">
                <a:solidFill>
                  <a:srgbClr val="20506A"/>
                </a:solidFill>
                <a:latin typeface="+mn-lt"/>
              </a:rPr>
            </a:br>
            <a:r>
              <a:rPr lang="el-GR" sz="2800" b="1" dirty="0">
                <a:solidFill>
                  <a:srgbClr val="20506A"/>
                </a:solidFill>
                <a:latin typeface="+mn-lt"/>
              </a:rPr>
              <a:t>Συνδυασμός με Σχέδιο ΑΠΕ του ΥΕΕΒ</a:t>
            </a:r>
            <a:br>
              <a:rPr lang="el-GR" sz="2800" b="1" dirty="0">
                <a:solidFill>
                  <a:srgbClr val="20506A"/>
                </a:solidFill>
                <a:latin typeface="+mn-lt"/>
              </a:rPr>
            </a:br>
            <a:r>
              <a:rPr lang="el-GR" sz="2800" b="1" dirty="0">
                <a:solidFill>
                  <a:srgbClr val="20506A"/>
                </a:solidFill>
                <a:latin typeface="+mn-lt"/>
              </a:rPr>
              <a:t/>
            </a:r>
            <a:br>
              <a:rPr lang="el-GR" sz="2800" b="1" dirty="0">
                <a:solidFill>
                  <a:srgbClr val="20506A"/>
                </a:solidFill>
                <a:latin typeface="+mn-lt"/>
              </a:rPr>
            </a:br>
            <a:r>
              <a:rPr lang="el-GR" sz="2800" b="1" dirty="0">
                <a:solidFill>
                  <a:srgbClr val="20506A"/>
                </a:solidFill>
                <a:latin typeface="+mn-lt"/>
              </a:rPr>
              <a:t/>
            </a:r>
            <a:br>
              <a:rPr lang="el-GR" sz="2800" b="1" dirty="0">
                <a:solidFill>
                  <a:srgbClr val="20506A"/>
                </a:solidFill>
                <a:latin typeface="+mn-lt"/>
              </a:rPr>
            </a:br>
            <a:r>
              <a:rPr lang="el-GR" sz="2800" b="1" dirty="0">
                <a:solidFill>
                  <a:srgbClr val="20506A"/>
                </a:solidFill>
                <a:latin typeface="+mn-lt"/>
              </a:rPr>
              <a:t/>
            </a:r>
            <a:br>
              <a:rPr lang="el-GR" sz="2800" b="1" dirty="0">
                <a:solidFill>
                  <a:srgbClr val="20506A"/>
                </a:solidFill>
                <a:latin typeface="+mn-lt"/>
              </a:rPr>
            </a:br>
            <a:r>
              <a:rPr lang="el-GR" sz="2800" b="1" dirty="0">
                <a:solidFill>
                  <a:srgbClr val="20506A"/>
                </a:solidFill>
                <a:latin typeface="+mn-lt"/>
              </a:rPr>
              <a:t/>
            </a:r>
            <a:br>
              <a:rPr lang="el-GR" sz="2800" b="1" dirty="0">
                <a:solidFill>
                  <a:srgbClr val="20506A"/>
                </a:solidFill>
                <a:latin typeface="+mn-lt"/>
              </a:rPr>
            </a:br>
            <a:r>
              <a:rPr lang="el-GR" sz="2800" b="1" dirty="0">
                <a:solidFill>
                  <a:srgbClr val="20506A"/>
                </a:solidFill>
                <a:latin typeface="+mn-lt"/>
              </a:rPr>
              <a:t/>
            </a:r>
            <a:br>
              <a:rPr lang="el-GR" sz="2800" b="1" dirty="0">
                <a:solidFill>
                  <a:srgbClr val="20506A"/>
                </a:solidFill>
                <a:latin typeface="+mn-lt"/>
              </a:rPr>
            </a:br>
            <a:endParaRPr lang="el-GR" sz="2800" b="1" dirty="0">
              <a:solidFill>
                <a:srgbClr val="20506A"/>
              </a:solidFill>
              <a:latin typeface="+mn-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0A81C7-D47F-4DDC-B51E-D66602958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961" y="1626900"/>
            <a:ext cx="7146496" cy="403244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000" dirty="0">
                <a:solidFill>
                  <a:srgbClr val="20506A"/>
                </a:solidFill>
                <a:latin typeface="Arial" panose="020B0604020202020204" pitchFamily="34" charset="0"/>
              </a:rPr>
              <a:t>Φυσικά πρόσωπα που εγκρίνονται στα Σχέδια θα καθίστανται δικαιούχοι της επιχορήγησης στο "Σχέδιο χορηγιών για την εγκατάσταση/επέκταση φωτοβολταϊκών συστημάτων ή και σημείων φόρτισης και έξυπνων μετρητών σε οικίες, για τη φόρτιση ηλεκτρικού ή υβριδικού οχήματος τύπου </a:t>
            </a:r>
            <a:r>
              <a:rPr lang="en-GB" sz="2000" dirty="0">
                <a:solidFill>
                  <a:srgbClr val="20506A"/>
                </a:solidFill>
                <a:latin typeface="Arial" panose="020B0604020202020204" pitchFamily="34" charset="0"/>
              </a:rPr>
              <a:t>plug-in</a:t>
            </a:r>
            <a:r>
              <a:rPr lang="en-US" sz="2000" dirty="0">
                <a:solidFill>
                  <a:srgbClr val="20506A"/>
                </a:solidFill>
                <a:latin typeface="Arial" panose="020B0604020202020204" pitchFamily="34" charset="0"/>
              </a:rPr>
              <a:t>”</a:t>
            </a:r>
            <a:endParaRPr lang="en-GB" sz="2000" dirty="0">
              <a:solidFill>
                <a:srgbClr val="20506A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000" dirty="0">
                <a:solidFill>
                  <a:srgbClr val="20506A"/>
                </a:solidFill>
                <a:latin typeface="Arial" panose="020B0604020202020204" pitchFamily="34" charset="0"/>
              </a:rPr>
              <a:t>Το Σχέδιο Περιλαμβάνει: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000" dirty="0">
                <a:solidFill>
                  <a:srgbClr val="20506A"/>
                </a:solidFill>
                <a:latin typeface="Arial" panose="020B0604020202020204" pitchFamily="34" charset="0"/>
              </a:rPr>
              <a:t>Μέγιστο Ποσό Χορηγίας </a:t>
            </a:r>
            <a:r>
              <a:rPr lang="el-GR" b="1" dirty="0">
                <a:solidFill>
                  <a:srgbClr val="20506A"/>
                </a:solidFill>
                <a:latin typeface="Arial" panose="020B0604020202020204" pitchFamily="34" charset="0"/>
              </a:rPr>
              <a:t>€2.250 </a:t>
            </a:r>
            <a:endParaRPr lang="el-GR" sz="2000" dirty="0">
              <a:solidFill>
                <a:srgbClr val="20506A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000" dirty="0">
                <a:solidFill>
                  <a:srgbClr val="20506A"/>
                </a:solidFill>
                <a:latin typeface="Arial" panose="020B0604020202020204" pitchFamily="34" charset="0"/>
              </a:rPr>
              <a:t>Εγκατάσταση </a:t>
            </a:r>
            <a:r>
              <a:rPr lang="el-GR" sz="2400" b="1" dirty="0">
                <a:solidFill>
                  <a:srgbClr val="20506A"/>
                </a:solidFill>
                <a:latin typeface="Arial" panose="020B0604020202020204" pitchFamily="34" charset="0"/>
              </a:rPr>
              <a:t>Φωτοβολταϊκού Συστήματος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000" dirty="0">
                <a:solidFill>
                  <a:srgbClr val="20506A"/>
                </a:solidFill>
                <a:latin typeface="Arial" panose="020B0604020202020204" pitchFamily="34" charset="0"/>
              </a:rPr>
              <a:t>Εγκατάσταση </a:t>
            </a:r>
            <a:r>
              <a:rPr lang="el-GR" sz="2400" b="1" dirty="0">
                <a:solidFill>
                  <a:srgbClr val="20506A"/>
                </a:solidFill>
                <a:latin typeface="Arial" panose="020B0604020202020204" pitchFamily="34" charset="0"/>
              </a:rPr>
              <a:t>Μετρητή Καταμέτρησης 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000" dirty="0">
                <a:solidFill>
                  <a:srgbClr val="20506A"/>
                </a:solidFill>
                <a:latin typeface="Arial" panose="020B0604020202020204" pitchFamily="34" charset="0"/>
              </a:rPr>
              <a:t>Εγκατάσταση </a:t>
            </a:r>
            <a:r>
              <a:rPr lang="el-GR" sz="2400" b="1" dirty="0">
                <a:solidFill>
                  <a:srgbClr val="20506A"/>
                </a:solidFill>
                <a:latin typeface="Arial" panose="020B0604020202020204" pitchFamily="34" charset="0"/>
              </a:rPr>
              <a:t>Σημείου Φόρτισης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l-GR" sz="2000" dirty="0">
              <a:solidFill>
                <a:srgbClr val="20506A"/>
              </a:solidFill>
              <a:latin typeface="Arial" panose="020B0604020202020204" pitchFamily="34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5A5BBAA-B1BA-489B-A664-2D00B76B904A}"/>
              </a:ext>
            </a:extLst>
          </p:cNvPr>
          <p:cNvSpPr txBox="1">
            <a:spLocks/>
          </p:cNvSpPr>
          <p:nvPr/>
        </p:nvSpPr>
        <p:spPr>
          <a:xfrm>
            <a:off x="8383160" y="64122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900" dirty="0"/>
              <a:t>ΚΥΠΡΙΑΚΗ ΔΗΜΟΚΡΑΤΙΑ / ΠΝΕΥΜΑΤΙΚΑ ΔΙΚΑΙΩΜΑΤΑ 2021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71975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20D16B04-9924-4F47-B2E4-442CB9CB1676}"/>
              </a:ext>
            </a:extLst>
          </p:cNvPr>
          <p:cNvSpPr txBox="1">
            <a:spLocks/>
          </p:cNvSpPr>
          <p:nvPr/>
        </p:nvSpPr>
        <p:spPr>
          <a:xfrm>
            <a:off x="1011491" y="1772816"/>
            <a:ext cx="8784976" cy="40324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l-GR" sz="1800" dirty="0">
              <a:solidFill>
                <a:srgbClr val="20506A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solidFill>
                  <a:srgbClr val="20506A"/>
                </a:solidFill>
                <a:latin typeface="Arial" panose="020B0604020202020204" pitchFamily="34" charset="0"/>
              </a:rPr>
              <a:t>Ολοκληρωμένα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solidFill>
                  <a:srgbClr val="20506A"/>
                </a:solidFill>
                <a:latin typeface="Arial" panose="020B0604020202020204" pitchFamily="34" charset="0"/>
              </a:rPr>
              <a:t>Τα πιο ελκυστικά και φιλόδοξα σε επίπεδο ΕΕ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solidFill>
                  <a:srgbClr val="20506A"/>
                </a:solidFill>
                <a:latin typeface="Arial" panose="020B0604020202020204" pitchFamily="34" charset="0"/>
              </a:rPr>
              <a:t>Επαγγελματίες, Ιδιώτες και Νομικά Πρόσωπα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solidFill>
                  <a:srgbClr val="20506A"/>
                </a:solidFill>
                <a:latin typeface="Arial" panose="020B0604020202020204" pitchFamily="34" charset="0"/>
              </a:rPr>
              <a:t>Καινούργια και Μεταχειρισμένα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solidFill>
                  <a:srgbClr val="20506A"/>
                </a:solidFill>
                <a:latin typeface="Arial" panose="020B0604020202020204" pitchFamily="34" charset="0"/>
              </a:rPr>
              <a:t>Εναλλακτικούς Τρόπους Διακίνησης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b="1" dirty="0">
                <a:solidFill>
                  <a:srgbClr val="20506A"/>
                </a:solidFill>
                <a:latin typeface="Arial" panose="020B0604020202020204" pitchFamily="34" charset="0"/>
              </a:rPr>
              <a:t>Για ΟΛΟΥΣ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1800" dirty="0">
                <a:solidFill>
                  <a:srgbClr val="20506A"/>
                </a:solidFill>
                <a:latin typeface="Arial" panose="020B0604020202020204" pitchFamily="34" charset="0"/>
              </a:rPr>
              <a:t/>
            </a:r>
            <a:br>
              <a:rPr lang="el-GR" sz="1800" dirty="0">
                <a:solidFill>
                  <a:srgbClr val="20506A"/>
                </a:solidFill>
                <a:latin typeface="Arial" panose="020B0604020202020204" pitchFamily="34" charset="0"/>
              </a:rPr>
            </a:br>
            <a:r>
              <a:rPr lang="el-GR" sz="1800" dirty="0">
                <a:solidFill>
                  <a:srgbClr val="20506A"/>
                </a:solidFill>
                <a:latin typeface="Arial" panose="020B0604020202020204" pitchFamily="34" charset="0"/>
              </a:rPr>
              <a:t/>
            </a:r>
            <a:br>
              <a:rPr lang="el-GR" sz="1800" dirty="0">
                <a:solidFill>
                  <a:srgbClr val="20506A"/>
                </a:solidFill>
                <a:latin typeface="Arial" panose="020B0604020202020204" pitchFamily="34" charset="0"/>
              </a:rPr>
            </a:br>
            <a:r>
              <a:rPr lang="el-GR" sz="1800" dirty="0">
                <a:solidFill>
                  <a:srgbClr val="20506A"/>
                </a:solidFill>
                <a:latin typeface="Arial" panose="020B0604020202020204" pitchFamily="34" charset="0"/>
              </a:rPr>
              <a:t>.</a:t>
            </a:r>
            <a:endParaRPr lang="en-US" sz="1800" dirty="0">
              <a:solidFill>
                <a:srgbClr val="20506A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086A45-41F4-4223-97B7-477DBC54BB69}"/>
              </a:ext>
            </a:extLst>
          </p:cNvPr>
          <p:cNvSpPr txBox="1"/>
          <p:nvPr/>
        </p:nvSpPr>
        <p:spPr>
          <a:xfrm>
            <a:off x="1024570" y="1293157"/>
            <a:ext cx="8000694" cy="4903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sz="2800" b="1" dirty="0">
                <a:solidFill>
                  <a:srgbClr val="20506A"/>
                </a:solidFill>
                <a:ea typeface="+mj-ea"/>
                <a:cs typeface="+mj-cs"/>
              </a:rPr>
              <a:t>Σχέδια για ΟΛΟΥΣ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B503BBB-E8F3-0043-A8CC-704FF6182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237312"/>
            <a:ext cx="4114800" cy="365125"/>
          </a:xfrm>
        </p:spPr>
        <p:txBody>
          <a:bodyPr/>
          <a:lstStyle/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93627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6CA8527-2699-0C41-92CD-C449BC0B32A4}"/>
              </a:ext>
            </a:extLst>
          </p:cNvPr>
          <p:cNvSpPr txBox="1"/>
          <p:nvPr/>
        </p:nvSpPr>
        <p:spPr>
          <a:xfrm>
            <a:off x="1487488" y="3008372"/>
            <a:ext cx="878497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3200" b="1" dirty="0">
                <a:solidFill>
                  <a:srgbClr val="52879D"/>
                </a:solidFill>
                <a:latin typeface="+mn-lt"/>
              </a:rPr>
              <a:t>Η Κύπρος Προχωρά</a:t>
            </a:r>
            <a:r>
              <a:rPr lang="en-US" sz="3200" b="1" dirty="0">
                <a:solidFill>
                  <a:srgbClr val="52879D"/>
                </a:solidFill>
                <a:latin typeface="+mn-lt"/>
              </a:rPr>
              <a:t>,</a:t>
            </a:r>
            <a:r>
              <a:rPr lang="el-GR" sz="3200" b="1" dirty="0">
                <a:solidFill>
                  <a:srgbClr val="52879D"/>
                </a:solidFill>
                <a:latin typeface="+mn-lt"/>
              </a:rPr>
              <a:t> </a:t>
            </a:r>
            <a:r>
              <a:rPr lang="el-GR" sz="4800" b="1" dirty="0">
                <a:solidFill>
                  <a:srgbClr val="52879D"/>
                </a:solidFill>
                <a:latin typeface="+mn-lt"/>
              </a:rPr>
              <a:t>Κινείται Ηλεκτρικά</a:t>
            </a:r>
            <a:r>
              <a:rPr lang="en-US" sz="4800" b="1" dirty="0">
                <a:solidFill>
                  <a:srgbClr val="52879D"/>
                </a:solidFill>
                <a:latin typeface="+mn-lt"/>
              </a:rPr>
              <a:t>!</a:t>
            </a:r>
            <a:endParaRPr lang="el-GR" sz="4800" b="1" dirty="0">
              <a:solidFill>
                <a:srgbClr val="52879D"/>
              </a:solidFill>
              <a:latin typeface="+mn-lt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E82D953-7816-024A-977F-FB2CB226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237312"/>
            <a:ext cx="4114800" cy="365125"/>
          </a:xfrm>
        </p:spPr>
        <p:txBody>
          <a:bodyPr/>
          <a:lstStyle/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20895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20D16B04-9924-4F47-B2E4-442CB9CB1676}"/>
              </a:ext>
            </a:extLst>
          </p:cNvPr>
          <p:cNvSpPr txBox="1">
            <a:spLocks/>
          </p:cNvSpPr>
          <p:nvPr/>
        </p:nvSpPr>
        <p:spPr>
          <a:xfrm>
            <a:off x="891470" y="2643614"/>
            <a:ext cx="10409059" cy="15707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3600" dirty="0">
                <a:solidFill>
                  <a:srgbClr val="20506A"/>
                </a:solidFill>
                <a:latin typeface="Arial" panose="020B0604020202020204" pitchFamily="34" charset="0"/>
              </a:rPr>
              <a:t>Οι πράσινες μεταφορές και η βιώσιμη κινητικότητα</a:t>
            </a:r>
            <a:endParaRPr lang="en-US" sz="3600" dirty="0">
              <a:solidFill>
                <a:srgbClr val="20506A"/>
              </a:solidFill>
              <a:latin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3600" dirty="0">
                <a:solidFill>
                  <a:srgbClr val="20506A"/>
                </a:solidFill>
                <a:latin typeface="Arial" panose="020B0604020202020204" pitchFamily="34" charset="0"/>
              </a:rPr>
              <a:t> στο </a:t>
            </a:r>
            <a:r>
              <a:rPr lang="en-US" sz="3600" b="1" dirty="0">
                <a:solidFill>
                  <a:srgbClr val="20506A"/>
                </a:solidFill>
                <a:latin typeface="Arial" panose="020B0604020202020204" pitchFamily="34" charset="0"/>
              </a:rPr>
              <a:t>DNA</a:t>
            </a:r>
            <a:r>
              <a:rPr lang="en-US" sz="3600" dirty="0">
                <a:solidFill>
                  <a:srgbClr val="20506A"/>
                </a:solidFill>
                <a:latin typeface="Arial" panose="020B0604020202020204" pitchFamily="34" charset="0"/>
              </a:rPr>
              <a:t> </a:t>
            </a:r>
            <a:r>
              <a:rPr lang="el-GR" sz="3600" dirty="0">
                <a:solidFill>
                  <a:srgbClr val="20506A"/>
                </a:solidFill>
                <a:latin typeface="Arial" panose="020B0604020202020204" pitchFamily="34" charset="0"/>
              </a:rPr>
              <a:t>του Υπουργείου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6659585-4A3A-6246-9520-5D068C30A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237312"/>
            <a:ext cx="4114800" cy="365125"/>
          </a:xfrm>
        </p:spPr>
        <p:txBody>
          <a:bodyPr/>
          <a:lstStyle/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18539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0A81C7-D47F-4DDC-B51E-D66602958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2708921"/>
            <a:ext cx="8352928" cy="151216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l-GR" sz="5400" dirty="0">
                <a:solidFill>
                  <a:srgbClr val="205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Ευχαριστούμε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00FB9D-5C06-6F42-91CF-34306B1F3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237312"/>
            <a:ext cx="4114800" cy="365125"/>
          </a:xfrm>
        </p:spPr>
        <p:txBody>
          <a:bodyPr/>
          <a:lstStyle/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08096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FE195D3-8FBC-944D-B562-86E578D691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933" y="2068652"/>
            <a:ext cx="6639067" cy="44264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AC44DE-8EAF-1D4A-BA92-7F255FF5E5A9}"/>
              </a:ext>
            </a:extLst>
          </p:cNvPr>
          <p:cNvSpPr txBox="1"/>
          <p:nvPr/>
        </p:nvSpPr>
        <p:spPr>
          <a:xfrm>
            <a:off x="263352" y="2420888"/>
            <a:ext cx="590465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52879D"/>
                </a:solidFill>
              </a:rPr>
              <a:t>Σχέδιο Επιχορήγησης Αγοράς Ηλεκτρικού Οχήματος</a:t>
            </a:r>
          </a:p>
          <a:p>
            <a:r>
              <a:rPr lang="el-GR" sz="5000" b="1" dirty="0">
                <a:solidFill>
                  <a:srgbClr val="20506A"/>
                </a:solidFill>
              </a:rPr>
              <a:t>€30.000.000</a:t>
            </a:r>
            <a:endParaRPr lang="el-GR" sz="5000" b="1" dirty="0">
              <a:solidFill>
                <a:srgbClr val="52879D"/>
              </a:solidFill>
            </a:endParaRPr>
          </a:p>
          <a:p>
            <a:r>
              <a:rPr lang="el-GR" b="1" dirty="0">
                <a:solidFill>
                  <a:srgbClr val="52879D"/>
                </a:solidFill>
              </a:rPr>
              <a:t>Σχέδιο Απόσυρσης Παλαιών Ρυπογόνων Οχημάτων</a:t>
            </a:r>
          </a:p>
          <a:p>
            <a:r>
              <a:rPr lang="el-GR" sz="5000" b="1" dirty="0">
                <a:solidFill>
                  <a:srgbClr val="20506A"/>
                </a:solidFill>
              </a:rPr>
              <a:t>€15.000.000</a:t>
            </a:r>
            <a:endParaRPr lang="el-GR" sz="5000" b="1" dirty="0">
              <a:solidFill>
                <a:srgbClr val="52879D"/>
              </a:solidFill>
            </a:endParaRPr>
          </a:p>
          <a:p>
            <a:r>
              <a:rPr lang="el-GR" b="1" dirty="0">
                <a:solidFill>
                  <a:srgbClr val="52879D"/>
                </a:solidFill>
              </a:rPr>
              <a:t>Δημιουργία 1000 Σταθμών Επαναφόρτισης</a:t>
            </a:r>
          </a:p>
          <a:p>
            <a:r>
              <a:rPr lang="el-GR" sz="5000" b="1" dirty="0">
                <a:solidFill>
                  <a:srgbClr val="20506A"/>
                </a:solidFill>
              </a:rPr>
              <a:t>€4.000.000</a:t>
            </a:r>
            <a:endParaRPr lang="en-CY" sz="5000" b="1" dirty="0">
              <a:solidFill>
                <a:srgbClr val="20506A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145C27-EEE9-4A20-95C4-76C3FC6E138D}"/>
              </a:ext>
            </a:extLst>
          </p:cNvPr>
          <p:cNvSpPr txBox="1">
            <a:spLocks/>
          </p:cNvSpPr>
          <p:nvPr/>
        </p:nvSpPr>
        <p:spPr>
          <a:xfrm>
            <a:off x="247669" y="1450875"/>
            <a:ext cx="8656643" cy="9700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Ταμείο Ανάκαμψης και Ανθεκτικότητας</a:t>
            </a:r>
          </a:p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2021-2026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61D3934-2BCD-444E-99A3-2EAEA8E89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237312"/>
            <a:ext cx="4114800" cy="365125"/>
          </a:xfrm>
        </p:spPr>
        <p:txBody>
          <a:bodyPr/>
          <a:lstStyle/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97069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C2C579-EC29-0144-8A5E-655051C3DE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4" b="23066"/>
          <a:stretch/>
        </p:blipFill>
        <p:spPr>
          <a:xfrm>
            <a:off x="7104112" y="3190726"/>
            <a:ext cx="4851670" cy="2224500"/>
          </a:xfrm>
          <a:prstGeom prst="rect">
            <a:avLst/>
          </a:prstGeom>
        </p:spPr>
      </p:pic>
      <p:sp>
        <p:nvSpPr>
          <p:cNvPr id="7" name="Έκδοση νέας Εντολής Υπουργού Εσωτερικών από 1/10/2020 για αδειοδότηση αιτήσεων μέχρι δύο (2) μονάδων κατοικίας σε εγκεκριμένο οικόπεδο.…">
            <a:extLst>
              <a:ext uri="{FF2B5EF4-FFF2-40B4-BE49-F238E27FC236}">
                <a16:creationId xmlns:a16="http://schemas.microsoft.com/office/drawing/2014/main" id="{ABE0911B-6F40-6146-9D5D-2443715336CE}"/>
              </a:ext>
            </a:extLst>
          </p:cNvPr>
          <p:cNvSpPr txBox="1"/>
          <p:nvPr/>
        </p:nvSpPr>
        <p:spPr>
          <a:xfrm>
            <a:off x="479375" y="4700156"/>
            <a:ext cx="626469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r>
              <a:rPr lang="el-GR" b="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Από το </a:t>
            </a:r>
            <a:r>
              <a:rPr lang="el-GR" b="1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2030</a:t>
            </a:r>
            <a:r>
              <a:rPr lang="el-GR" b="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 και μετά, υπολογίζετ</a:t>
            </a:r>
            <a:r>
              <a:rPr lang="el-GR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αι</a:t>
            </a:r>
            <a:r>
              <a:rPr lang="el-GR" b="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 αύξηση </a:t>
            </a:r>
            <a:r>
              <a:rPr lang="el-GR" b="1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r>
              <a:rPr lang="el-GR" b="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 ανά έτος και </a:t>
            </a:r>
            <a:r>
              <a:rPr lang="el-GR" b="1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μέχρι το 2035 σχεδόν 100% των νέων εγγραφών </a:t>
            </a:r>
          </a:p>
          <a:p>
            <a:r>
              <a:rPr lang="el-GR" b="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θα είναι Ηλεκτρικά</a:t>
            </a:r>
          </a:p>
        </p:txBody>
      </p:sp>
      <p:sp>
        <p:nvSpPr>
          <p:cNvPr id="8" name="Έκδοση νέας Εντολής Υπουργού Εσωτερικών από 1/10/2020 για αδειοδότηση αιτήσεων μέχρι δύο (2) μονάδων κατοικίας σε εγκεκριμένο οικόπεδο.…">
            <a:extLst>
              <a:ext uri="{FF2B5EF4-FFF2-40B4-BE49-F238E27FC236}">
                <a16:creationId xmlns:a16="http://schemas.microsoft.com/office/drawing/2014/main" id="{98660A2A-1D5A-4F48-BD28-0C802B4F4CA1}"/>
              </a:ext>
            </a:extLst>
          </p:cNvPr>
          <p:cNvSpPr txBox="1"/>
          <p:nvPr/>
        </p:nvSpPr>
        <p:spPr>
          <a:xfrm>
            <a:off x="335361" y="3144600"/>
            <a:ext cx="2771189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r"/>
            <a:r>
              <a:rPr lang="en-GB" sz="10000" b="1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25%</a:t>
            </a:r>
            <a:endParaRPr lang="el-GR" sz="10000" b="1" dirty="0">
              <a:solidFill>
                <a:srgbClr val="2F7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Έκδοση νέας Εντολής Υπουργού Εσωτερικών από 1/10/2020 για αδειοδότηση αιτήσεων μέχρι δύο (2) μονάδων κατοικίας σε εγκεκριμένο οικόπεδο.…">
            <a:extLst>
              <a:ext uri="{FF2B5EF4-FFF2-40B4-BE49-F238E27FC236}">
                <a16:creationId xmlns:a16="http://schemas.microsoft.com/office/drawing/2014/main" id="{AD45F2BD-F85E-5B42-96A5-DE42CB896040}"/>
              </a:ext>
            </a:extLst>
          </p:cNvPr>
          <p:cNvSpPr txBox="1"/>
          <p:nvPr/>
        </p:nvSpPr>
        <p:spPr>
          <a:xfrm>
            <a:off x="479375" y="2923986"/>
            <a:ext cx="1728193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r>
              <a:rPr lang="el-GR" sz="2800" b="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Το 2030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15A5418-5F52-4DD6-AD6F-C530CB5A8E11}"/>
              </a:ext>
            </a:extLst>
          </p:cNvPr>
          <p:cNvSpPr txBox="1">
            <a:spLocks/>
          </p:cNvSpPr>
          <p:nvPr/>
        </p:nvSpPr>
        <p:spPr>
          <a:xfrm>
            <a:off x="335361" y="1691049"/>
            <a:ext cx="9937104" cy="8018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Γενικό Πλαίσιο Πολιτικής για την Προώθηση της Χρήσης Ηλεκτρικών Οχημάτων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10B952-C2C1-44C5-8C10-77B179FE28F9}"/>
              </a:ext>
            </a:extLst>
          </p:cNvPr>
          <p:cNvSpPr txBox="1"/>
          <p:nvPr/>
        </p:nvSpPr>
        <p:spPr>
          <a:xfrm>
            <a:off x="3155859" y="3725287"/>
            <a:ext cx="37322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των νέων εγγραφών οχημάτων </a:t>
            </a:r>
          </a:p>
          <a:p>
            <a:r>
              <a:rPr lang="el-GR" b="1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θα είναι ηλεκτρικά.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7C08AED2-7E17-2A46-8500-83CDD3533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237312"/>
            <a:ext cx="4114800" cy="365125"/>
          </a:xfrm>
        </p:spPr>
        <p:txBody>
          <a:bodyPr/>
          <a:lstStyle/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1335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8689F87-6564-1D46-87FD-7C859A18DB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4" b="23066"/>
          <a:stretch/>
        </p:blipFill>
        <p:spPr>
          <a:xfrm>
            <a:off x="6600056" y="2780928"/>
            <a:ext cx="4956723" cy="2272665"/>
          </a:xfrm>
          <a:prstGeom prst="rect">
            <a:avLst/>
          </a:prstGeom>
        </p:spPr>
      </p:pic>
      <p:sp>
        <p:nvSpPr>
          <p:cNvPr id="12" name="Έκδοση νέας Εντολής Υπουργού Εσωτερικών από 1/10/2020 για αδειοδότηση αιτήσεων μέχρι δύο (2) μονάδων κατοικίας σε εγκεκριμένο οικόπεδο.…">
            <a:extLst>
              <a:ext uri="{FF2B5EF4-FFF2-40B4-BE49-F238E27FC236}">
                <a16:creationId xmlns:a16="http://schemas.microsoft.com/office/drawing/2014/main" id="{E2CEB2BA-F5A4-8745-B27A-E3FC3EBCA624}"/>
              </a:ext>
            </a:extLst>
          </p:cNvPr>
          <p:cNvSpPr txBox="1"/>
          <p:nvPr/>
        </p:nvSpPr>
        <p:spPr>
          <a:xfrm>
            <a:off x="1071374" y="3123906"/>
            <a:ext cx="4958976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r"/>
            <a:r>
              <a:rPr lang="el-GR" sz="2800" b="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Στο 2030 με Σύνολο</a:t>
            </a:r>
            <a:endParaRPr lang="en-GB" sz="2800" b="0" dirty="0">
              <a:solidFill>
                <a:srgbClr val="2F7788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/>
            <a:r>
              <a:rPr lang="en-GB" sz="6000" b="1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36000</a:t>
            </a:r>
          </a:p>
          <a:p>
            <a:pPr algn="r"/>
            <a:r>
              <a:rPr lang="el-GR" sz="3200" b="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Ηλεκτρικά Οχήματα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B8D8BB-C9F6-DD4E-961D-0A30F0759767}"/>
              </a:ext>
            </a:extLst>
          </p:cNvPr>
          <p:cNvSpPr txBox="1"/>
          <p:nvPr/>
        </p:nvSpPr>
        <p:spPr>
          <a:xfrm>
            <a:off x="2772868" y="2684580"/>
            <a:ext cx="3246719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lang="el-GR" sz="1200" b="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Από το </a:t>
            </a:r>
            <a:r>
              <a:rPr lang="el-GR" sz="1400" b="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r>
              <a:rPr lang="el-GR" sz="1200" b="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 με Σύνολο,</a:t>
            </a:r>
          </a:p>
          <a:p>
            <a:pPr algn="r"/>
            <a:r>
              <a:rPr lang="en-US" sz="1200" b="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250 </a:t>
            </a:r>
            <a:r>
              <a:rPr lang="el-GR" sz="1200" b="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Ηλεκτρικών Οχήματα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Y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BD85AB73-6C2F-9B43-B0E5-E7FB13E35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2" y="2564905"/>
            <a:ext cx="2213969" cy="183832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14150A9-A734-4C82-A23B-0F9F6CB9CE63}"/>
              </a:ext>
            </a:extLst>
          </p:cNvPr>
          <p:cNvSpPr txBox="1">
            <a:spLocks/>
          </p:cNvSpPr>
          <p:nvPr/>
        </p:nvSpPr>
        <p:spPr>
          <a:xfrm>
            <a:off x="247669" y="1450875"/>
            <a:ext cx="8656643" cy="9700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Ταμείο Ανάκαμψης και Ανθεκτικότητας</a:t>
            </a:r>
          </a:p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2021-2026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E3AD789-9681-8943-A9E8-7F050D23B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237312"/>
            <a:ext cx="4114800" cy="365125"/>
          </a:xfrm>
        </p:spPr>
        <p:txBody>
          <a:bodyPr/>
          <a:lstStyle/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27580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Έκδοση νέας Εντολής Υπουργού Εσωτερικών από 1/10/2020 για αδειοδότηση αιτήσεων μέχρι δύο (2) μονάδων κατοικίας σε εγκεκριμένο οικόπεδο.…">
            <a:extLst>
              <a:ext uri="{FF2B5EF4-FFF2-40B4-BE49-F238E27FC236}">
                <a16:creationId xmlns:a16="http://schemas.microsoft.com/office/drawing/2014/main" id="{B6A59C7E-11B9-6341-B421-5F0A64D182D5}"/>
              </a:ext>
            </a:extLst>
          </p:cNvPr>
          <p:cNvSpPr txBox="1"/>
          <p:nvPr/>
        </p:nvSpPr>
        <p:spPr>
          <a:xfrm>
            <a:off x="911424" y="2834185"/>
            <a:ext cx="4896544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r"/>
            <a:r>
              <a:rPr lang="el-GR" sz="3200" b="1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r>
              <a:rPr lang="el-GR" sz="2000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algn="r"/>
            <a:r>
              <a:rPr lang="el-GR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Σχέδιο Κινήτρων Αγοράς Ηλεκτρικών Οχημάτων</a:t>
            </a:r>
          </a:p>
          <a:p>
            <a:pPr algn="r"/>
            <a:r>
              <a:rPr lang="el-GR" sz="7200" b="1" dirty="0">
                <a:solidFill>
                  <a:srgbClr val="2F7788"/>
                </a:solidFill>
                <a:latin typeface="Arial"/>
                <a:ea typeface="Arial"/>
                <a:cs typeface="Arial"/>
                <a:sym typeface="Arial"/>
              </a:rPr>
              <a:t>€8.000.000</a:t>
            </a:r>
          </a:p>
        </p:txBody>
      </p:sp>
      <p:pic>
        <p:nvPicPr>
          <p:cNvPr id="11" name="Picture 10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FE195D3-8FBC-944D-B562-86E578D691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04864"/>
            <a:ext cx="6127611" cy="408541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E0AF14A-1ED6-40C5-9A4C-AB8B26D30458}"/>
              </a:ext>
            </a:extLst>
          </p:cNvPr>
          <p:cNvSpPr txBox="1">
            <a:spLocks/>
          </p:cNvSpPr>
          <p:nvPr/>
        </p:nvSpPr>
        <p:spPr>
          <a:xfrm>
            <a:off x="335361" y="1691049"/>
            <a:ext cx="9937104" cy="8018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205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Α1 Φάση Σχεδίων Χορηγιών Ηλεκτρικών Οχημάτων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6D65B11-A12D-1349-B8F3-A1DE04A22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237312"/>
            <a:ext cx="4114800" cy="365125"/>
          </a:xfrm>
        </p:spPr>
        <p:txBody>
          <a:bodyPr/>
          <a:lstStyle/>
          <a:p>
            <a:r>
              <a:rPr lang="el-GR" sz="900" dirty="0"/>
              <a:t>ΚΥΠΡΙΑΚΗ ΔΗΜΟΚΡΑΤΙΑ / ΠΝΕΥΜΑΤΙΚΑ ΔΙΚΑΙΩΜΑΤΑ 202</a:t>
            </a:r>
            <a:r>
              <a:rPr lang="en-US" sz="900" dirty="0"/>
              <a:t>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28199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28103</TotalTime>
  <Words>3133</Words>
  <Application>Microsoft Office PowerPoint</Application>
  <PresentationFormat>Widescreen</PresentationFormat>
  <Paragraphs>563</Paragraphs>
  <Slides>59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</vt:lpstr>
      <vt:lpstr>Arial</vt:lpstr>
      <vt:lpstr>Calibri</vt:lpstr>
      <vt:lpstr>Calibri Light</vt:lpstr>
      <vt:lpstr>Helvetica Neue</vt:lpstr>
      <vt:lpstr>Helvetica Neue Medium</vt:lpstr>
      <vt:lpstr>Roboto</vt:lpstr>
      <vt:lpstr>Times New Roman</vt:lpstr>
      <vt:lpstr>Office Theme</vt:lpstr>
      <vt:lpstr>PowerPoint Presentation</vt:lpstr>
      <vt:lpstr>Εθνικό Σχέδιο για την  Ενέργεια και το Κλίμα 2021-2030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Σχέδιο Επιχορήγησης Ηλεκτρικών Οχημάτων – (Ποσά και αριθμός χορηγιών)</vt:lpstr>
      <vt:lpstr>Σχέδιο Επιχορήγησης Ηλεκτρικών Οχημάτων – (Ποσά και αριθμός χορηγιών)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Διάρκεια Έγκρισης του Σχεδίου Απόσυρσης και Σχεδίου Επιχορήγησης Ηλεκτρικών Οχημάτων</vt:lpstr>
      <vt:lpstr>      Συνδυασμός με Σχέδιο ΑΠΕ του ΥΕΕΒ   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Costas  Michael</dc:creator>
  <cp:lastModifiedBy>Panteli  Evangelos</cp:lastModifiedBy>
  <cp:revision>506</cp:revision>
  <cp:lastPrinted>2021-11-23T09:25:19Z</cp:lastPrinted>
  <dcterms:created xsi:type="dcterms:W3CDTF">2020-11-14T12:28:47Z</dcterms:created>
  <dcterms:modified xsi:type="dcterms:W3CDTF">2021-12-07T07:38:24Z</dcterms:modified>
</cp:coreProperties>
</file>